
<file path=[Content_Types].xml><?xml version="1.0" encoding="utf-8"?>
<Types xmlns="http://schemas.openxmlformats.org/package/2006/content-types">
  <Default Extension="png" ContentType="image/png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5"/>
  </p:notesMasterIdLst>
  <p:sldIdLst>
    <p:sldId id="279" r:id="rId2"/>
    <p:sldId id="285" r:id="rId3"/>
    <p:sldId id="288" r:id="rId4"/>
    <p:sldId id="280" r:id="rId5"/>
    <p:sldId id="281" r:id="rId6"/>
    <p:sldId id="282" r:id="rId7"/>
    <p:sldId id="287" r:id="rId8"/>
    <p:sldId id="283" r:id="rId9"/>
    <p:sldId id="278" r:id="rId10"/>
    <p:sldId id="309" r:id="rId11"/>
    <p:sldId id="311" r:id="rId12"/>
    <p:sldId id="310" r:id="rId13"/>
    <p:sldId id="312" r:id="rId14"/>
    <p:sldId id="307" r:id="rId15"/>
    <p:sldId id="308" r:id="rId16"/>
    <p:sldId id="289" r:id="rId17"/>
    <p:sldId id="298" r:id="rId18"/>
    <p:sldId id="290" r:id="rId19"/>
    <p:sldId id="299" r:id="rId20"/>
    <p:sldId id="292" r:id="rId21"/>
    <p:sldId id="293" r:id="rId22"/>
    <p:sldId id="294" r:id="rId23"/>
    <p:sldId id="301" r:id="rId24"/>
    <p:sldId id="313" r:id="rId25"/>
    <p:sldId id="316" r:id="rId26"/>
    <p:sldId id="315" r:id="rId27"/>
    <p:sldId id="317" r:id="rId28"/>
    <p:sldId id="303" r:id="rId29"/>
    <p:sldId id="305" r:id="rId30"/>
    <p:sldId id="318" r:id="rId31"/>
    <p:sldId id="297" r:id="rId32"/>
    <p:sldId id="296" r:id="rId33"/>
    <p:sldId id="306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94660"/>
  </p:normalViewPr>
  <p:slideViewPr>
    <p:cSldViewPr snapToGrid="0">
      <p:cViewPr varScale="1">
        <p:scale>
          <a:sx n="91" d="100"/>
          <a:sy n="91" d="100"/>
        </p:scale>
        <p:origin x="7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518ED5-A521-4C11-90EC-8D218179AF16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C7B04D-0DFC-4764-91EA-1601AB5054F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0916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031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14C20A-7CCF-4414-B98A-C69B339A1B39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187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en-US"/>
              <a:t>Here you can see how all the parts fit together.</a:t>
            </a:r>
          </a:p>
        </p:txBody>
      </p:sp>
    </p:spTree>
    <p:extLst>
      <p:ext uri="{BB962C8B-B14F-4D97-AF65-F5344CB8AC3E}">
        <p14:creationId xmlns:p14="http://schemas.microsoft.com/office/powerpoint/2010/main" val="19208229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830D-5656-468B-8747-CF02CDEBD85C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5280-4499-4621-847B-3203C1898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1118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830D-5656-468B-8747-CF02CDEBD85C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5280-4499-4621-847B-3203C1898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211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830D-5656-468B-8747-CF02CDEBD85C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5280-4499-4621-847B-3203C1898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848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830D-5656-468B-8747-CF02CDEBD85C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5280-4499-4621-847B-3203C1898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9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830D-5656-468B-8747-CF02CDEBD85C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5280-4499-4621-847B-3203C1898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842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830D-5656-468B-8747-CF02CDEBD85C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5280-4499-4621-847B-3203C1898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42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830D-5656-468B-8747-CF02CDEBD85C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5280-4499-4621-847B-3203C1898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7167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830D-5656-468B-8747-CF02CDEBD85C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5280-4499-4621-847B-3203C1898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415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830D-5656-468B-8747-CF02CDEBD85C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5280-4499-4621-847B-3203C1898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6675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830D-5656-468B-8747-CF02CDEBD85C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5280-4499-4621-847B-3203C1898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490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C830D-5656-468B-8747-CF02CDEBD85C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795280-4499-4621-847B-3203C1898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845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C830D-5656-468B-8747-CF02CDEBD85C}" type="datetimeFigureOut">
              <a:rPr lang="en-US" smtClean="0"/>
              <a:t>11/8/2018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795280-4499-4621-847B-3203C189899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60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www.google.com/url?sa=t&amp;rct=j&amp;q=&amp;esrc=s&amp;source=web&amp;cd=14&amp;ved=2ahUKEwiJ0oGMwr3eAhUC7awKHep4DQI4ChAWMAN6BAgJEAI&amp;url=http://www.ai.mit.edu/courses/6.034b/rete-soln.pdf&amp;usg=AOvVaw19cvDV4DIT_zxQgnzKJDMU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Forward Chaining Systems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716" y="1580091"/>
            <a:ext cx="8151284" cy="4351338"/>
          </a:xfrm>
        </p:spPr>
        <p:txBody>
          <a:bodyPr>
            <a:noAutofit/>
          </a:bodyPr>
          <a:lstStyle/>
          <a:p>
            <a:r>
              <a:rPr lang="en-US" altLang="en-US"/>
              <a:t>also known as Production </a:t>
            </a:r>
            <a:r>
              <a:rPr lang="en-US" altLang="en-US" smtClean="0"/>
              <a:t>Systems or Expert Systems </a:t>
            </a:r>
          </a:p>
          <a:p>
            <a:pPr lvl="1"/>
            <a:r>
              <a:rPr lang="en-US" altLang="en-US" smtClean="0"/>
              <a:t>e.g. diagnosis systems for medical, financial/corporate, or mechanical systems</a:t>
            </a:r>
          </a:p>
          <a:p>
            <a:pPr lvl="1"/>
            <a:r>
              <a:rPr lang="en-US" altLang="en-US" smtClean="0"/>
              <a:t>also used for cognitive models of reasoning (e.g. ACT)</a:t>
            </a:r>
          </a:p>
          <a:p>
            <a:pPr lvl="2"/>
            <a:r>
              <a:rPr lang="en-US" altLang="en-US" smtClean="0"/>
              <a:t>model of long-term and short-term memory, with activation of concepts by association</a:t>
            </a:r>
          </a:p>
          <a:p>
            <a:r>
              <a:rPr lang="en-US" altLang="en-US" smtClean="0"/>
              <a:t>one advantage of ES is that they can generate </a:t>
            </a:r>
            <a:r>
              <a:rPr lang="en-US" altLang="en-US" i="1" smtClean="0"/>
              <a:t>explanations</a:t>
            </a:r>
            <a:r>
              <a:rPr lang="en-US" altLang="en-US" smtClean="0"/>
              <a:t> of their recommendations (i.e. a proof-tree showing the rules and facts that were used to support their conclusions)</a:t>
            </a:r>
            <a:endParaRPr lang="en-US" altLang="en-US"/>
          </a:p>
          <a:p>
            <a:r>
              <a:rPr lang="en-US" altLang="en-US" smtClean="0"/>
              <a:t>restriction: knowledge </a:t>
            </a:r>
            <a:r>
              <a:rPr lang="en-US" altLang="en-US"/>
              <a:t>based must consist of facts and </a:t>
            </a:r>
            <a:r>
              <a:rPr lang="en-US" altLang="en-US" smtClean="0"/>
              <a:t>conjunctive rules </a:t>
            </a:r>
            <a:r>
              <a:rPr lang="en-US" altLang="en-US"/>
              <a:t>(Horn </a:t>
            </a:r>
            <a:r>
              <a:rPr lang="en-US" altLang="en-US" smtClean="0"/>
              <a:t>clauses)</a:t>
            </a:r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158263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95307"/>
            <a:ext cx="7886700" cy="1325563"/>
          </a:xfrm>
        </p:spPr>
        <p:txBody>
          <a:bodyPr/>
          <a:lstStyle/>
          <a:p>
            <a:r>
              <a:rPr lang="en-US" smtClean="0"/>
              <a:t>PROLOG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2525" y="1355360"/>
            <a:ext cx="7886700" cy="4940935"/>
          </a:xfrm>
        </p:spPr>
        <p:txBody>
          <a:bodyPr/>
          <a:lstStyle/>
          <a:p>
            <a:r>
              <a:rPr lang="en-US" smtClean="0"/>
              <a:t>"logic programming" - computation based on backward chaining</a:t>
            </a:r>
          </a:p>
          <a:p>
            <a:r>
              <a:rPr lang="en-US"/>
              <a:t>SWI-Prolog (www.swi-prolog.org/)</a:t>
            </a:r>
          </a:p>
          <a:p>
            <a:r>
              <a:rPr lang="en-US" smtClean="0"/>
              <a:t>syntax</a:t>
            </a:r>
          </a:p>
          <a:p>
            <a:pPr lvl="1"/>
            <a:r>
              <a:rPr lang="en-US" smtClean="0"/>
              <a:t>based on definite clauses (conjunctive rules)</a:t>
            </a:r>
          </a:p>
          <a:p>
            <a:pPr lvl="1"/>
            <a:r>
              <a:rPr lang="en-US" smtClean="0"/>
              <a:t>rules written backwards </a:t>
            </a:r>
          </a:p>
          <a:p>
            <a:pPr lvl="2"/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head :- antecedents</a:t>
            </a:r>
            <a:r>
              <a:rPr lang="en-US" smtClean="0"/>
              <a:t>.  </a:t>
            </a:r>
          </a:p>
          <a:p>
            <a:pPr lvl="2"/>
            <a:r>
              <a:rPr lang="en-US" smtClean="0"/>
              <a:t>head </a:t>
            </a:r>
            <a:r>
              <a:rPr lang="en-US" smtClean="0">
                <a:sym typeface="Symbol" panose="05050102010706020507" pitchFamily="18" charset="2"/>
              </a:rPr>
              <a:t> antecedents (read ":-" as "if")</a:t>
            </a:r>
            <a:endParaRPr lang="en-US" smtClean="0"/>
          </a:p>
          <a:p>
            <a:pPr lvl="2"/>
            <a:r>
              <a:rPr lang="en-US" smtClean="0">
                <a:sym typeface="Symbol" panose="05050102010706020507" pitchFamily="18" charset="2"/>
              </a:rPr>
              <a:t>X car(X)^dead(battery(X))→wont_start(X)</a:t>
            </a:r>
          </a:p>
          <a:p>
            <a:pPr lvl="2"/>
            <a:r>
              <a:rPr lang="en-US" sz="1800" smtClean="0">
                <a:latin typeface="Courier New" panose="02070309020205020404" pitchFamily="49" charset="0"/>
                <a:cs typeface="Courier New" panose="02070309020205020404" pitchFamily="49" charset="0"/>
              </a:rPr>
              <a:t>wont_start(X) :- car(X), dead(battery(X)).</a:t>
            </a:r>
          </a:p>
          <a:p>
            <a:pPr lvl="1"/>
            <a:r>
              <a:rPr lang="en-US" smtClean="0"/>
              <a:t>predicates can have arguments consisting of constants, variables (start with upper case), or functions (nested)</a:t>
            </a:r>
          </a:p>
          <a:p>
            <a:pPr lvl="1"/>
            <a:r>
              <a:rPr lang="en-US" smtClean="0"/>
              <a:t>variables are implicitly universally quantified</a:t>
            </a:r>
          </a:p>
          <a:p>
            <a:pPr lvl="1"/>
            <a:r>
              <a:rPr lang="en-US" smtClean="0"/>
              <a:t>commas mean 'and'</a:t>
            </a:r>
          </a:p>
          <a:p>
            <a:pPr lvl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3677713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53143"/>
            <a:ext cx="7886700" cy="5523820"/>
          </a:xfrm>
        </p:spPr>
        <p:txBody>
          <a:bodyPr/>
          <a:lstStyle/>
          <a:p>
            <a:r>
              <a:rPr lang="en-US" smtClean="0"/>
              <a:t>queries in PROLOG</a:t>
            </a:r>
          </a:p>
          <a:p>
            <a:pPr lvl="1"/>
            <a:r>
              <a:rPr lang="en-US" smtClean="0"/>
              <a:t>type a fact into interpreter -&gt; yes or no. (true or false)</a:t>
            </a:r>
          </a:p>
          <a:p>
            <a:pPr lvl="1"/>
            <a:r>
              <a:rPr lang="en-US" smtClean="0"/>
              <a:t>executes back-chaining (possibly with back-tracking) </a:t>
            </a:r>
          </a:p>
          <a:p>
            <a:pPr lvl="2"/>
            <a:r>
              <a:rPr lang="en-US" smtClean="0"/>
              <a:t>multiple rules create choice-points</a:t>
            </a:r>
          </a:p>
          <a:p>
            <a:pPr lvl="1"/>
            <a:r>
              <a:rPr lang="en-US" smtClean="0"/>
              <a:t>if fact has </a:t>
            </a:r>
            <a:r>
              <a:rPr lang="en-US" i="1" smtClean="0"/>
              <a:t>variables</a:t>
            </a:r>
            <a:r>
              <a:rPr lang="en-US" smtClean="0"/>
              <a:t>, will list </a:t>
            </a:r>
            <a:r>
              <a:rPr lang="en-US" i="1" smtClean="0"/>
              <a:t>bindings</a:t>
            </a:r>
            <a:r>
              <a:rPr lang="en-US" smtClean="0"/>
              <a:t> that make it true</a:t>
            </a:r>
          </a:p>
          <a:p>
            <a:pPr marL="457200" lvl="1" indent="0">
              <a:buNone/>
            </a:pPr>
            <a:endParaRPr lang="en-US" smtClean="0"/>
          </a:p>
          <a:p>
            <a:pPr marL="457200" lvl="1" indent="0">
              <a:buNone/>
            </a:pPr>
            <a:endParaRPr lang="en-US"/>
          </a:p>
          <a:p>
            <a:pPr marL="457200" lvl="1" indent="0">
              <a:buNone/>
            </a:pPr>
            <a:endParaRPr lang="en-US"/>
          </a:p>
          <a:p>
            <a:pPr marL="0" indent="0">
              <a:buNone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5486399" y="3065993"/>
            <a:ext cx="3304904" cy="2812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sz="2400" smtClean="0">
                <a:solidFill>
                  <a:prstClr val="black"/>
                </a:solidFill>
              </a:rPr>
              <a:t>interpreter: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sz="200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?- bird(tweety).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sz="200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yes.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endParaRPr lang="en-US" sz="2000" smtClean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sz="200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?- </a:t>
            </a:r>
            <a:r>
              <a:rPr lang="en-US" sz="20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bird(B).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sz="20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tweety.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sz="20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</a:t>
            </a:r>
            <a:r>
              <a:rPr lang="en-US" sz="200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woodstock.</a:t>
            </a:r>
            <a:endParaRPr lang="en-US" sz="200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sz="20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 = Hedwig.</a:t>
            </a:r>
          </a:p>
        </p:txBody>
      </p:sp>
      <p:sp>
        <p:nvSpPr>
          <p:cNvPr id="8" name="Rectangle 7"/>
          <p:cNvSpPr/>
          <p:nvPr/>
        </p:nvSpPr>
        <p:spPr>
          <a:xfrm>
            <a:off x="600892" y="3016237"/>
            <a:ext cx="4572000" cy="2812565"/>
          </a:xfrm>
          <a:prstGeom prst="rect">
            <a:avLst/>
          </a:prstGeom>
        </p:spPr>
        <p:txBody>
          <a:bodyPr>
            <a:spAutoFit/>
          </a:bodyPr>
          <a:lstStyle/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sz="2400">
                <a:solidFill>
                  <a:prstClr val="black"/>
                </a:solidFill>
              </a:rPr>
              <a:t>knowledge base (.pl file):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sz="200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bird(X</a:t>
            </a:r>
            <a:r>
              <a:rPr lang="en-US" sz="20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:- </a:t>
            </a:r>
            <a:r>
              <a:rPr lang="en-US" sz="200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canary(X</a:t>
            </a:r>
            <a:r>
              <a:rPr lang="en-US" sz="20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sz="20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bird(X) :- penquin(X).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sz="20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bird(X) :- owl(X</a:t>
            </a:r>
            <a:r>
              <a:rPr lang="en-US" sz="200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sz="20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canary(tweety).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sz="200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canary(woodstock).</a:t>
            </a:r>
            <a:endParaRPr lang="en-US" sz="200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>
              <a:lnSpc>
                <a:spcPct val="90000"/>
              </a:lnSpc>
              <a:spcBef>
                <a:spcPts val="500"/>
              </a:spcBef>
            </a:pPr>
            <a:r>
              <a:rPr lang="en-US" sz="200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owl(hedwig).</a:t>
            </a:r>
          </a:p>
          <a:p>
            <a:pPr lvl="1">
              <a:lnSpc>
                <a:spcPct val="90000"/>
              </a:lnSpc>
              <a:spcBef>
                <a:spcPts val="500"/>
              </a:spcBef>
            </a:pPr>
            <a:endParaRPr lang="en-US" sz="200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818817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139" t="10225" r="15814" b="28271"/>
          <a:stretch/>
        </p:blipFill>
        <p:spPr>
          <a:xfrm>
            <a:off x="355600" y="0"/>
            <a:ext cx="8255000" cy="4768778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27000" y="4454142"/>
            <a:ext cx="8788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u="sng" smtClean="0"/>
              <a:t>PROLOG KB:</a:t>
            </a:r>
          </a:p>
          <a:p>
            <a:r>
              <a:rPr lang="en-US" sz="1600" smtClean="0"/>
              <a:t>criminal(X) :- american(X), weapon(Y), sells(west,Y,Z), hostile(Z).</a:t>
            </a:r>
          </a:p>
          <a:p>
            <a:r>
              <a:rPr lang="en-US" sz="1600" smtClean="0"/>
              <a:t>weapon(Y) :- missile(Y).</a:t>
            </a:r>
          </a:p>
          <a:p>
            <a:r>
              <a:rPr lang="en-US" sz="1600" smtClean="0"/>
              <a:t>hostile(Z) :- enemy(Z,america).</a:t>
            </a:r>
          </a:p>
          <a:p>
            <a:r>
              <a:rPr lang="en-US" sz="1600" smtClean="0"/>
              <a:t>sells(west,m1,nono).</a:t>
            </a:r>
          </a:p>
          <a:p>
            <a:r>
              <a:rPr lang="en-US" sz="1600" smtClean="0"/>
              <a:t>missile(m1)</a:t>
            </a:r>
          </a:p>
          <a:p>
            <a:r>
              <a:rPr lang="en-US" sz="1600" smtClean="0"/>
              <a:t>enemy(nono,america).</a:t>
            </a:r>
          </a:p>
        </p:txBody>
      </p:sp>
      <p:sp>
        <p:nvSpPr>
          <p:cNvPr id="3" name="Rectangle 2"/>
          <p:cNvSpPr/>
          <p:nvPr/>
        </p:nvSpPr>
        <p:spPr>
          <a:xfrm>
            <a:off x="6341934" y="4582068"/>
            <a:ext cx="1350050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i="1" u="sng" smtClean="0"/>
              <a:t>query: </a:t>
            </a:r>
          </a:p>
          <a:p>
            <a:r>
              <a:rPr lang="en-US" sz="1600" smtClean="0"/>
              <a:t>?- criminal(A).</a:t>
            </a:r>
          </a:p>
          <a:p>
            <a:r>
              <a:rPr lang="en-US" sz="1600" smtClean="0"/>
              <a:t>A = west.</a:t>
            </a:r>
          </a:p>
          <a:p>
            <a:endParaRPr lang="en-US" sz="1600"/>
          </a:p>
        </p:txBody>
      </p:sp>
      <p:sp>
        <p:nvSpPr>
          <p:cNvPr id="5" name="Rectangle 4"/>
          <p:cNvSpPr/>
          <p:nvPr/>
        </p:nvSpPr>
        <p:spPr>
          <a:xfrm>
            <a:off x="3886601" y="5103674"/>
            <a:ext cx="4630242" cy="184665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600" u="sng" smtClean="0"/>
              <a:t>goal stack:</a:t>
            </a:r>
          </a:p>
          <a:p>
            <a:r>
              <a:rPr lang="en-US" sz="1600" smtClean="0"/>
              <a:t>criminal(west).</a:t>
            </a:r>
          </a:p>
          <a:p>
            <a:r>
              <a:rPr lang="en-US" sz="1600" smtClean="0"/>
              <a:t>american(west), </a:t>
            </a:r>
            <a:r>
              <a:rPr lang="en-US" sz="1600"/>
              <a:t>weapon(Y), sells(west,Y,Z), hostile(Z).</a:t>
            </a:r>
          </a:p>
          <a:p>
            <a:r>
              <a:rPr lang="en-US" sz="1600"/>
              <a:t>weapon(Y), sells(west,Y,Z), hostile(Z).</a:t>
            </a:r>
          </a:p>
          <a:p>
            <a:r>
              <a:rPr lang="en-US" sz="1600" smtClean="0"/>
              <a:t>missile(Y),</a:t>
            </a:r>
            <a:r>
              <a:rPr lang="en-US" sz="1600"/>
              <a:t> </a:t>
            </a:r>
            <a:r>
              <a:rPr lang="en-US" sz="1600" smtClean="0"/>
              <a:t>sells(west,Y,Z</a:t>
            </a:r>
            <a:r>
              <a:rPr lang="en-US" sz="1600"/>
              <a:t>), hostile(Z</a:t>
            </a:r>
            <a:r>
              <a:rPr lang="en-US" sz="1600" smtClean="0"/>
              <a:t>).</a:t>
            </a:r>
          </a:p>
          <a:p>
            <a:r>
              <a:rPr lang="en-US" sz="1600" smtClean="0"/>
              <a:t>sells(west,m1,Z</a:t>
            </a:r>
            <a:r>
              <a:rPr lang="en-US" sz="1600"/>
              <a:t>), hostile(Z</a:t>
            </a:r>
            <a:r>
              <a:rPr lang="en-US" sz="1600" smtClean="0"/>
              <a:t>).</a:t>
            </a:r>
          </a:p>
          <a:p>
            <a:r>
              <a:rPr lang="en-US" sz="1600" smtClean="0"/>
              <a:t>...</a:t>
            </a:r>
            <a:endParaRPr lang="en-US" sz="1600"/>
          </a:p>
        </p:txBody>
      </p:sp>
    </p:spTree>
    <p:extLst>
      <p:ext uri="{BB962C8B-B14F-4D97-AF65-F5344CB8AC3E}">
        <p14:creationId xmlns:p14="http://schemas.microsoft.com/office/powerpoint/2010/main" val="23276209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640080"/>
            <a:ext cx="7886700" cy="5536883"/>
          </a:xfrm>
        </p:spPr>
        <p:txBody>
          <a:bodyPr/>
          <a:lstStyle/>
          <a:p>
            <a:r>
              <a:rPr lang="en-US" smtClean="0"/>
              <a:t>can define mathematical functions in prolog</a:t>
            </a:r>
          </a:p>
          <a:p>
            <a:r>
              <a:rPr lang="en-US" smtClean="0"/>
              <a:t>typically defined as relations with args for input AND output</a:t>
            </a:r>
          </a:p>
          <a:p>
            <a:pPr marL="0" indent="0">
              <a:buNone/>
            </a:pPr>
            <a:endParaRPr lang="en-US" sz="20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603965" y="1946366"/>
            <a:ext cx="3398944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execution trace:</a:t>
            </a:r>
          </a:p>
          <a:p>
            <a:r>
              <a:rPr lang="en-US"/>
              <a:t> </a:t>
            </a:r>
            <a:r>
              <a:rPr lang="en-US" smtClean="0"/>
              <a:t> factorial(10,N) calls</a:t>
            </a:r>
          </a:p>
          <a:p>
            <a:r>
              <a:rPr lang="en-US"/>
              <a:t> </a:t>
            </a:r>
            <a:r>
              <a:rPr lang="en-US" smtClean="0"/>
              <a:t>   factorial(9,N) calls</a:t>
            </a:r>
          </a:p>
          <a:p>
            <a:r>
              <a:rPr lang="en-US"/>
              <a:t> </a:t>
            </a:r>
            <a:r>
              <a:rPr lang="en-US" smtClean="0"/>
              <a:t>     factorial(8,N) calls</a:t>
            </a:r>
          </a:p>
          <a:p>
            <a:r>
              <a:rPr lang="en-US" smtClean="0"/>
              <a:t>        ...</a:t>
            </a:r>
            <a:endParaRPr lang="en-US"/>
          </a:p>
          <a:p>
            <a:r>
              <a:rPr lang="en-US" smtClean="0"/>
              <a:t>          factorial(2,N) calls</a:t>
            </a:r>
          </a:p>
          <a:p>
            <a:r>
              <a:rPr lang="en-US"/>
              <a:t> </a:t>
            </a:r>
            <a:r>
              <a:rPr lang="en-US" smtClean="0"/>
              <a:t>           factorial(1,N) which returns</a:t>
            </a:r>
          </a:p>
          <a:p>
            <a:r>
              <a:rPr lang="en-US" smtClean="0"/>
              <a:t>            factorial(1,1).</a:t>
            </a:r>
          </a:p>
          <a:p>
            <a:r>
              <a:rPr lang="en-US"/>
              <a:t> </a:t>
            </a:r>
            <a:r>
              <a:rPr lang="en-US" smtClean="0"/>
              <a:t>          factorial(2,2).</a:t>
            </a:r>
          </a:p>
          <a:p>
            <a:r>
              <a:rPr lang="en-US"/>
              <a:t> </a:t>
            </a:r>
            <a:r>
              <a:rPr lang="en-US" smtClean="0"/>
              <a:t>         factorial(3,6).</a:t>
            </a:r>
          </a:p>
          <a:p>
            <a:r>
              <a:rPr lang="en-US"/>
              <a:t> </a:t>
            </a:r>
            <a:r>
              <a:rPr lang="en-US" smtClean="0"/>
              <a:t>        factorial(4,24)...</a:t>
            </a:r>
          </a:p>
          <a:p>
            <a:r>
              <a:rPr lang="en-US" smtClean="0"/>
              <a:t>  factorial(10,3628800).</a:t>
            </a:r>
          </a:p>
          <a:p>
            <a:r>
              <a:rPr lang="en-US" smtClean="0"/>
              <a:t>           </a:t>
            </a: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79269" y="5621609"/>
            <a:ext cx="82296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% calculating square roots by Newton-Raphson iteration</a:t>
            </a: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sqrt(A,B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 :- sqrtNR(A,A,B,0.0001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). % wrapper function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sqrtNR(X,Y,Y,D</a:t>
            </a:r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) :- abs(Y*Y-X) &lt; D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. % quit if in tolerance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b="1">
                <a:latin typeface="Courier New" panose="02070309020205020404" pitchFamily="49" charset="0"/>
                <a:cs typeface="Courier New" panose="02070309020205020404" pitchFamily="49" charset="0"/>
              </a:rPr>
              <a:t>sqrtNR(X,Y,Z,D) :- Q is Y-(Y*Y-X)/(2*X),sqrtNR(X,Q,Z,D</a:t>
            </a:r>
            <a:r>
              <a:rPr lang="en-US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  <a:endParaRPr lang="en-US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6213" y="2209636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pt-BR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factorial(1,1). 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% base </a:t>
            </a:r>
            <a:r>
              <a:rPr lang="pt-BR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</a:p>
          <a:p>
            <a:r>
              <a:rPr lang="pt-BR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factorial(N,F</a:t>
            </a:r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) :- </a:t>
            </a:r>
            <a:r>
              <a:rPr lang="pt-BR" sz="20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% rule</a:t>
            </a:r>
            <a:endParaRPr lang="pt-BR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   N&gt;1, </a:t>
            </a:r>
          </a:p>
          <a:p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   N1 is N-1, </a:t>
            </a:r>
          </a:p>
          <a:p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   factorial(N1,F1), </a:t>
            </a:r>
          </a:p>
          <a:p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   F is N * F1.</a:t>
            </a:r>
          </a:p>
          <a:p>
            <a:endParaRPr lang="pt-BR" sz="20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?- factorial(10,N).</a:t>
            </a:r>
          </a:p>
          <a:p>
            <a:r>
              <a:rPr lang="pt-BR" sz="2000" b="1">
                <a:latin typeface="Courier New" panose="02070309020205020404" pitchFamily="49" charset="0"/>
                <a:cs typeface="Courier New" panose="02070309020205020404" pitchFamily="49" charset="0"/>
              </a:rPr>
              <a:t>N = 3628800.</a:t>
            </a:r>
          </a:p>
        </p:txBody>
      </p:sp>
    </p:spTree>
    <p:extLst>
      <p:ext uri="{BB962C8B-B14F-4D97-AF65-F5344CB8AC3E}">
        <p14:creationId xmlns:p14="http://schemas.microsoft.com/office/powerpoint/2010/main" val="1307822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Closed-World Assumption (CWA) and Negation in PROLOG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1945" y="1825625"/>
            <a:ext cx="8692055" cy="4351338"/>
          </a:xfrm>
        </p:spPr>
        <p:txBody>
          <a:bodyPr/>
          <a:lstStyle/>
          <a:p>
            <a:r>
              <a:rPr lang="en-US" smtClean="0"/>
              <a:t>every fact that is not explicitly asserted (or provable) is </a:t>
            </a:r>
            <a:r>
              <a:rPr lang="en-US" i="1" smtClean="0"/>
              <a:t>assumed to be false </a:t>
            </a:r>
          </a:p>
          <a:p>
            <a:r>
              <a:rPr lang="en-US"/>
              <a:t>can include </a:t>
            </a:r>
            <a:r>
              <a:rPr lang="en-US" u="sng"/>
              <a:t>negated </a:t>
            </a:r>
            <a:r>
              <a:rPr lang="en-US" u="sng" smtClean="0"/>
              <a:t>antecedents </a:t>
            </a:r>
            <a:r>
              <a:rPr lang="en-US" smtClean="0"/>
              <a:t>in rules</a:t>
            </a:r>
            <a:endParaRPr lang="en-US"/>
          </a:p>
          <a:p>
            <a:pPr marL="457200" lvl="1" indent="0">
              <a:buNone/>
            </a:pP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stench(2,1).</a:t>
            </a:r>
          </a:p>
          <a:p>
            <a:pPr marL="457200" lvl="1" indent="0">
              <a:buNone/>
            </a:pP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stench(3,2).</a:t>
            </a:r>
          </a:p>
          <a:p>
            <a:pPr marL="457200" lvl="1" indent="0">
              <a:buNone/>
            </a:pP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stench(4,1).</a:t>
            </a:r>
          </a:p>
          <a:p>
            <a:pPr marL="457200" lvl="1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wumpus_free(X,Y) :- room(X,Y),adjacent(X,Y,P,Q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  <a:r>
              <a:rPr lang="en-US" sz="1600" b="1" u="sng" smtClean="0">
                <a:latin typeface="Courier New" panose="02070309020205020404" pitchFamily="49" charset="0"/>
                <a:cs typeface="Courier New" panose="02070309020205020404" pitchFamily="49" charset="0"/>
              </a:rPr>
              <a:t>not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stench(P,Q).</a:t>
            </a:r>
          </a:p>
          <a:p>
            <a:pPr marL="457200" lvl="1" indent="0">
              <a:buNone/>
            </a:pPr>
            <a:endParaRPr lang="en-US" sz="16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?- wumpus_free(3,1).</a:t>
            </a:r>
          </a:p>
          <a:p>
            <a:pPr marL="457200" lvl="1" indent="0">
              <a:buNone/>
            </a:pP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No</a:t>
            </a:r>
          </a:p>
          <a:p>
            <a:pPr marL="457200" lvl="1" indent="0">
              <a:buNone/>
            </a:pP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?- wumpus_free(2,4).</a:t>
            </a:r>
          </a:p>
          <a:p>
            <a:pPr marL="457200" lvl="1" indent="0">
              <a:buNone/>
            </a:pP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Yes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457200" lvl="1" indent="0">
              <a:buNone/>
            </a:pPr>
            <a:endParaRPr lang="en-US" sz="160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2599" y="4431424"/>
            <a:ext cx="2581401" cy="24265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54019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367862"/>
            <a:ext cx="7886700" cy="5809101"/>
          </a:xfrm>
        </p:spPr>
        <p:txBody>
          <a:bodyPr/>
          <a:lstStyle/>
          <a:p>
            <a:r>
              <a:rPr lang="en-US" smtClean="0"/>
              <a:t>using CWA for default reasoning</a:t>
            </a:r>
          </a:p>
          <a:p>
            <a:pPr marL="284163" indent="0">
              <a:buNone/>
            </a:pP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bird(X) :- canary(X).		?- bird(tweety). Yes</a:t>
            </a:r>
          </a:p>
          <a:p>
            <a:pPr marL="284163" indent="0">
              <a:buNone/>
            </a:pP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bird(X) :- penquin(X).		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?-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canFly(tweety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). 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Yes</a:t>
            </a:r>
          </a:p>
          <a:p>
            <a:pPr marL="284163" indent="0">
              <a:buNone/>
            </a:pP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canary(tweety).			?- bird(opus). Yes</a:t>
            </a:r>
          </a:p>
          <a:p>
            <a:pPr marL="284163" indent="0">
              <a:buNone/>
            </a:pP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penquin(opus).			?- canFly(opus). No</a:t>
            </a:r>
          </a:p>
          <a:p>
            <a:pPr marL="284163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c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anFly(X) :- bird(X),not penguin(X).</a:t>
            </a:r>
          </a:p>
          <a:p>
            <a:r>
              <a:rPr lang="en-US" smtClean="0"/>
              <a:t>how </a:t>
            </a:r>
            <a:r>
              <a:rPr lang="en-US"/>
              <a:t>is </a:t>
            </a:r>
            <a:r>
              <a:rPr lang="en-US" smtClean="0"/>
              <a:t>negation-as-failure </a:t>
            </a:r>
            <a:r>
              <a:rPr lang="en-US"/>
              <a:t>implemented? </a:t>
            </a:r>
          </a:p>
          <a:p>
            <a:pPr lvl="1"/>
            <a:r>
              <a:rPr lang="en-US"/>
              <a:t>modify back-chaining to handle negative </a:t>
            </a:r>
            <a:r>
              <a:rPr lang="en-US" smtClean="0"/>
              <a:t>antecedents</a:t>
            </a:r>
            <a:endParaRPr lang="en-US"/>
          </a:p>
          <a:p>
            <a:pPr lvl="1"/>
            <a:r>
              <a:rPr lang="en-US"/>
              <a:t>when trying to prove  ¬P(X) on goal stack, try proving P(X) and if fail then ¬P(X) succeeds</a:t>
            </a:r>
          </a:p>
          <a:p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746234" y="4403834"/>
            <a:ext cx="26026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goal stack: canFly(tweety)</a:t>
            </a: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99393" y="5202621"/>
            <a:ext cx="371601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bird(tweety)	</a:t>
            </a:r>
            <a:r>
              <a:rPr lang="en-US" u="sng" smtClean="0"/>
              <a:t>¬penguin(tweety)</a:t>
            </a:r>
          </a:p>
          <a:p>
            <a:endParaRPr lang="en-US"/>
          </a:p>
          <a:p>
            <a:endParaRPr lang="en-US" smtClean="0"/>
          </a:p>
          <a:p>
            <a:r>
              <a:rPr lang="en-US" u="sng" smtClean="0"/>
              <a:t>canary(tweety)</a:t>
            </a:r>
            <a:endParaRPr lang="en-US" u="sng"/>
          </a:p>
        </p:txBody>
      </p:sp>
      <p:sp>
        <p:nvSpPr>
          <p:cNvPr id="6" name="Rectangle 5"/>
          <p:cNvSpPr/>
          <p:nvPr/>
        </p:nvSpPr>
        <p:spPr>
          <a:xfrm>
            <a:off x="2228193" y="6047232"/>
            <a:ext cx="1902373" cy="81076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mtClean="0"/>
              <a:t>penguin(tweety)</a:t>
            </a:r>
          </a:p>
          <a:p>
            <a:endParaRPr lang="en-US" smtClean="0"/>
          </a:p>
          <a:p>
            <a:r>
              <a:rPr lang="en-US" smtClean="0"/>
              <a:t>*** fails***</a:t>
            </a: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1114097" y="4845269"/>
            <a:ext cx="683172" cy="4729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828800" y="4834759"/>
            <a:ext cx="872359" cy="420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935421" y="5570483"/>
            <a:ext cx="0" cy="54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2932386" y="6295697"/>
            <a:ext cx="0" cy="294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Freeform 15"/>
          <p:cNvSpPr/>
          <p:nvPr/>
        </p:nvSpPr>
        <p:spPr>
          <a:xfrm>
            <a:off x="4078015" y="5379744"/>
            <a:ext cx="420834" cy="1042077"/>
          </a:xfrm>
          <a:custGeom>
            <a:avLst/>
            <a:gdLst>
              <a:gd name="connsiteX0" fmla="*/ 126124 w 635647"/>
              <a:gd name="connsiteY0" fmla="*/ 1042077 h 1042077"/>
              <a:gd name="connsiteX1" fmla="*/ 546538 w 635647"/>
              <a:gd name="connsiteY1" fmla="*/ 810849 h 1042077"/>
              <a:gd name="connsiteX2" fmla="*/ 588579 w 635647"/>
              <a:gd name="connsiteY2" fmla="*/ 127677 h 1042077"/>
              <a:gd name="connsiteX3" fmla="*/ 0 w 635647"/>
              <a:gd name="connsiteY3" fmla="*/ 1553 h 1042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5647" h="1042077">
                <a:moveTo>
                  <a:pt x="126124" y="1042077"/>
                </a:moveTo>
                <a:cubicBezTo>
                  <a:pt x="297793" y="1002663"/>
                  <a:pt x="469462" y="963249"/>
                  <a:pt x="546538" y="810849"/>
                </a:cubicBezTo>
                <a:cubicBezTo>
                  <a:pt x="623614" y="658449"/>
                  <a:pt x="679669" y="262560"/>
                  <a:pt x="588579" y="127677"/>
                </a:cubicBezTo>
                <a:cubicBezTo>
                  <a:pt x="497489" y="-7206"/>
                  <a:pt x="248744" y="-2827"/>
                  <a:pt x="0" y="1553"/>
                </a:cubicBezTo>
              </a:path>
            </a:pathLst>
          </a:custGeom>
          <a:noFill/>
          <a:ln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" name="Straight Connector 17"/>
          <p:cNvCxnSpPr/>
          <p:nvPr/>
        </p:nvCxnSpPr>
        <p:spPr>
          <a:xfrm>
            <a:off x="3121152" y="5583936"/>
            <a:ext cx="0" cy="365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4035552" y="5583936"/>
            <a:ext cx="10342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succeeds</a:t>
            </a:r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4946378" y="4403834"/>
            <a:ext cx="2407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goal stack: canFly(opus)</a:t>
            </a:r>
            <a:endParaRPr lang="en-US"/>
          </a:p>
        </p:txBody>
      </p:sp>
      <p:sp>
        <p:nvSpPr>
          <p:cNvPr id="23" name="TextBox 22"/>
          <p:cNvSpPr txBox="1"/>
          <p:nvPr/>
        </p:nvSpPr>
        <p:spPr>
          <a:xfrm>
            <a:off x="4599537" y="5202621"/>
            <a:ext cx="352051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bird(opus)	¬penguin(opus)</a:t>
            </a:r>
          </a:p>
          <a:p>
            <a:endParaRPr lang="en-US"/>
          </a:p>
          <a:p>
            <a:endParaRPr lang="en-US" smtClean="0"/>
          </a:p>
          <a:p>
            <a:r>
              <a:rPr lang="en-US" u="sng" smtClean="0"/>
              <a:t>penguin(opus)</a:t>
            </a:r>
            <a:endParaRPr lang="en-US" u="sng"/>
          </a:p>
        </p:txBody>
      </p:sp>
      <p:sp>
        <p:nvSpPr>
          <p:cNvPr id="24" name="Rectangle 23"/>
          <p:cNvSpPr/>
          <p:nvPr/>
        </p:nvSpPr>
        <p:spPr>
          <a:xfrm>
            <a:off x="6428337" y="6047232"/>
            <a:ext cx="1902373" cy="81076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mtClean="0"/>
              <a:t>penguin(opus)</a:t>
            </a:r>
          </a:p>
          <a:p>
            <a:endParaRPr lang="en-US" smtClean="0"/>
          </a:p>
          <a:p>
            <a:r>
              <a:rPr lang="en-US" smtClean="0"/>
              <a:t>***succeeds***</a:t>
            </a:r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 flipH="1">
            <a:off x="5314241" y="4845269"/>
            <a:ext cx="683172" cy="47296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/>
          <p:nvPr/>
        </p:nvCxnSpPr>
        <p:spPr>
          <a:xfrm>
            <a:off x="6028944" y="4834759"/>
            <a:ext cx="872359" cy="4204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135565" y="5570483"/>
            <a:ext cx="0" cy="5465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7132530" y="6295697"/>
            <a:ext cx="0" cy="29428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Freeform 28"/>
          <p:cNvSpPr/>
          <p:nvPr/>
        </p:nvSpPr>
        <p:spPr>
          <a:xfrm>
            <a:off x="8278159" y="5379744"/>
            <a:ext cx="420834" cy="1042077"/>
          </a:xfrm>
          <a:custGeom>
            <a:avLst/>
            <a:gdLst>
              <a:gd name="connsiteX0" fmla="*/ 126124 w 635647"/>
              <a:gd name="connsiteY0" fmla="*/ 1042077 h 1042077"/>
              <a:gd name="connsiteX1" fmla="*/ 546538 w 635647"/>
              <a:gd name="connsiteY1" fmla="*/ 810849 h 1042077"/>
              <a:gd name="connsiteX2" fmla="*/ 588579 w 635647"/>
              <a:gd name="connsiteY2" fmla="*/ 127677 h 1042077"/>
              <a:gd name="connsiteX3" fmla="*/ 0 w 635647"/>
              <a:gd name="connsiteY3" fmla="*/ 1553 h 10420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35647" h="1042077">
                <a:moveTo>
                  <a:pt x="126124" y="1042077"/>
                </a:moveTo>
                <a:cubicBezTo>
                  <a:pt x="297793" y="1002663"/>
                  <a:pt x="469462" y="963249"/>
                  <a:pt x="546538" y="810849"/>
                </a:cubicBezTo>
                <a:cubicBezTo>
                  <a:pt x="623614" y="658449"/>
                  <a:pt x="679669" y="262560"/>
                  <a:pt x="588579" y="127677"/>
                </a:cubicBezTo>
                <a:cubicBezTo>
                  <a:pt x="497489" y="-7206"/>
                  <a:pt x="248744" y="-2827"/>
                  <a:pt x="0" y="1553"/>
                </a:cubicBezTo>
              </a:path>
            </a:pathLst>
          </a:custGeom>
          <a:noFill/>
          <a:ln>
            <a:tailEnd type="triangle" w="lg" len="lg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" name="Straight Connector 29"/>
          <p:cNvCxnSpPr/>
          <p:nvPr/>
        </p:nvCxnSpPr>
        <p:spPr>
          <a:xfrm>
            <a:off x="7321296" y="5583936"/>
            <a:ext cx="0" cy="3657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8382000" y="5705856"/>
            <a:ext cx="5568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fails</a:t>
            </a:r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2791968" y="6230112"/>
            <a:ext cx="207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X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6333744" y="4870704"/>
            <a:ext cx="207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X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7174992" y="5553456"/>
            <a:ext cx="2072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>
                <a:solidFill>
                  <a:srgbClr val="FF0000"/>
                </a:solidFill>
              </a:rPr>
              <a:t>X</a:t>
            </a:r>
            <a:endParaRPr lang="en-US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93884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Description Logics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mtClean="0"/>
              <a:t>remember, entailment </a:t>
            </a:r>
            <a:r>
              <a:rPr lang="en-US" altLang="en-US"/>
              <a:t>FOL is </a:t>
            </a:r>
            <a:r>
              <a:rPr lang="en-US" altLang="en-US" smtClean="0"/>
              <a:t>only semi-decidable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theorem provers like resolution might take a long time to find a proof</a:t>
            </a:r>
          </a:p>
          <a:p>
            <a:pPr>
              <a:lnSpc>
                <a:spcPct val="90000"/>
              </a:lnSpc>
            </a:pPr>
            <a:r>
              <a:rPr lang="en-US" altLang="en-US"/>
              <a:t>Goal: knowledge representation system in which inference is more efficient than FOL</a:t>
            </a:r>
          </a:p>
          <a:p>
            <a:pPr>
              <a:lnSpc>
                <a:spcPct val="90000"/>
              </a:lnSpc>
            </a:pPr>
            <a:r>
              <a:rPr lang="en-US" altLang="en-US" smtClean="0"/>
              <a:t>Solution</a:t>
            </a:r>
            <a:r>
              <a:rPr lang="en-US" altLang="en-US"/>
              <a:t>: restrict </a:t>
            </a:r>
            <a:r>
              <a:rPr lang="en-US" altLang="en-US" i="1"/>
              <a:t>expressiveness</a:t>
            </a:r>
            <a:r>
              <a:rPr lang="en-US" altLang="en-US"/>
              <a:t> (e.g. eliminate disjunction and negation)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remember: proofs with Horn-clauses are </a:t>
            </a:r>
            <a:r>
              <a:rPr lang="en-US" altLang="en-US" smtClean="0"/>
              <a:t>linear-time</a:t>
            </a:r>
          </a:p>
          <a:p>
            <a:r>
              <a:rPr lang="en-US"/>
              <a:t>decidable subset of FOL</a:t>
            </a:r>
          </a:p>
          <a:p>
            <a:pPr lvl="1"/>
            <a:r>
              <a:rPr lang="en-US"/>
              <a:t>efficient algorithms based on </a:t>
            </a:r>
            <a:r>
              <a:rPr lang="en-US" i="1"/>
              <a:t>set relationships</a:t>
            </a:r>
            <a:endParaRPr lang="en-US" altLang="en-US" i="1"/>
          </a:p>
        </p:txBody>
      </p:sp>
    </p:spTree>
    <p:extLst>
      <p:ext uri="{BB962C8B-B14F-4D97-AF65-F5344CB8AC3E}">
        <p14:creationId xmlns:p14="http://schemas.microsoft.com/office/powerpoint/2010/main" val="30298685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767255"/>
            <a:ext cx="7886700" cy="5409708"/>
          </a:xfrm>
        </p:spPr>
        <p:txBody>
          <a:bodyPr/>
          <a:lstStyle/>
          <a:p>
            <a:r>
              <a:rPr lang="en-US" altLang="en-US" smtClean="0"/>
              <a:t>historical systems: </a:t>
            </a:r>
            <a:r>
              <a:rPr lang="en-US" altLang="en-US"/>
              <a:t>CLASSIC, KL-ONE, LOOM</a:t>
            </a:r>
          </a:p>
          <a:p>
            <a:r>
              <a:rPr lang="en-US" altLang="en-US"/>
              <a:t>modern: Protege </a:t>
            </a:r>
            <a:r>
              <a:rPr lang="en-US" altLang="en-US" smtClean="0"/>
              <a:t>(open-source)</a:t>
            </a:r>
          </a:p>
          <a:p>
            <a:r>
              <a:rPr lang="en-US" altLang="en-US" smtClean="0"/>
              <a:t>currently </a:t>
            </a:r>
            <a:r>
              <a:rPr lang="en-US" altLang="en-US"/>
              <a:t>popular for web applications </a:t>
            </a:r>
            <a:r>
              <a:rPr lang="en-US" altLang="en-US" smtClean="0"/>
              <a:t>(i.e. the “Semantic </a:t>
            </a:r>
            <a:r>
              <a:rPr lang="en-US" altLang="en-US"/>
              <a:t>Web”)</a:t>
            </a:r>
          </a:p>
          <a:p>
            <a:r>
              <a:rPr lang="en-US" altLang="en-US" smtClean="0"/>
              <a:t>Desciption </a:t>
            </a:r>
            <a:r>
              <a:rPr lang="en-US" altLang="en-US"/>
              <a:t>Logics focus on defining a </a:t>
            </a:r>
            <a:r>
              <a:rPr lang="en-US" altLang="en-US" i="1"/>
              <a:t>taxonomy</a:t>
            </a:r>
            <a:r>
              <a:rPr lang="en-US" altLang="en-US"/>
              <a:t> of concepts</a:t>
            </a:r>
          </a:p>
          <a:p>
            <a:r>
              <a:rPr lang="en-US" altLang="en-US" smtClean="0"/>
              <a:t>also </a:t>
            </a:r>
            <a:r>
              <a:rPr lang="en-US" altLang="en-US"/>
              <a:t>popular for ontologies for medical </a:t>
            </a:r>
            <a:r>
              <a:rPr lang="en-US" altLang="en-US" smtClean="0"/>
              <a:t>applications</a:t>
            </a:r>
          </a:p>
          <a:p>
            <a:pPr lvl="1"/>
            <a:r>
              <a:rPr lang="en-US" altLang="en-US" smtClean="0"/>
              <a:t>SnoMed CT - tens of thousands of definitions for body parts, diseases, drugs, devices, procedures...</a:t>
            </a:r>
          </a:p>
          <a:p>
            <a:pPr lvl="1"/>
            <a:r>
              <a:rPr lang="en-US" altLang="en-US"/>
              <a:t>useful for encoding clinical records</a:t>
            </a:r>
          </a:p>
          <a:p>
            <a:pPr lvl="1"/>
            <a:r>
              <a:rPr lang="en-US" altLang="en-US" smtClean="0"/>
              <a:t>GO - Gene Ontology - for describing enzymes, transcription factors, kinases, phosphatases, oxygen-carrying proteins...</a:t>
            </a:r>
          </a:p>
          <a:p>
            <a:endParaRPr lang="en-US" sz="3200"/>
          </a:p>
        </p:txBody>
      </p:sp>
    </p:spTree>
    <p:extLst>
      <p:ext uri="{BB962C8B-B14F-4D97-AF65-F5344CB8AC3E}">
        <p14:creationId xmlns:p14="http://schemas.microsoft.com/office/powerpoint/2010/main" val="395606626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Concept Description Syntax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 smtClean="0"/>
              <a:t>example syntax from CLASSIC</a:t>
            </a:r>
            <a:endParaRPr lang="en-US" altLang="en-US"/>
          </a:p>
          <a:p>
            <a:pPr>
              <a:lnSpc>
                <a:spcPct val="90000"/>
              </a:lnSpc>
            </a:pPr>
            <a:r>
              <a:rPr lang="en-US" altLang="en-US"/>
              <a:t>T-box – terminological, concept definitions</a:t>
            </a:r>
          </a:p>
          <a:p>
            <a:pPr marL="228600" lvl="2">
              <a:lnSpc>
                <a:spcPct val="9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Arial" panose="020B0604020202020204" pitchFamily="34" charset="0"/>
                <a:sym typeface="Symbol" panose="05050102010706020507" pitchFamily="18" charset="2"/>
              </a:rPr>
              <a:t>Concept ::= Thing | ConceptName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Arial" panose="020B0604020202020204" pitchFamily="34" charset="0"/>
                <a:sym typeface="Symbol" panose="05050102010706020507" pitchFamily="18" charset="2"/>
              </a:rPr>
              <a:t>   | AND(Concept...) | All(RoleName,Concept)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Arial" panose="020B0604020202020204" pitchFamily="34" charset="0"/>
                <a:sym typeface="Symbol" panose="05050102010706020507" pitchFamily="18" charset="2"/>
              </a:rPr>
              <a:t>   | AtLeast(Int,RoleName) | AtMost(Int,RoleName)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Arial" panose="020B0604020202020204" pitchFamily="34" charset="0"/>
                <a:sym typeface="Symbol" panose="05050102010706020507" pitchFamily="18" charset="2"/>
              </a:rPr>
              <a:t>   | Fills(RoleName,Individual)</a:t>
            </a:r>
          </a:p>
          <a:p>
            <a:pPr lvl="2">
              <a:lnSpc>
                <a:spcPct val="90000"/>
              </a:lnSpc>
              <a:buFontTx/>
              <a:buNone/>
            </a:pPr>
            <a:r>
              <a:rPr lang="en-US" altLang="en-US" sz="1800">
                <a:latin typeface="Courier New" panose="02070309020205020404" pitchFamily="49" charset="0"/>
                <a:cs typeface="Arial" panose="020B0604020202020204" pitchFamily="34" charset="0"/>
                <a:sym typeface="Symbol" panose="05050102010706020507" pitchFamily="18" charset="2"/>
              </a:rPr>
              <a:t>   | OneOf(Individual...)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latin typeface="Courier New" panose="02070309020205020404" pitchFamily="49" charset="0"/>
                <a:cs typeface="Arial" panose="020B0604020202020204" pitchFamily="34" charset="0"/>
                <a:sym typeface="Symbol" panose="05050102010706020507" pitchFamily="18" charset="2"/>
              </a:rPr>
              <a:t>Bachelor = AND(Adult,Male,Unmarried)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latin typeface="Courier New" panose="02070309020205020404" pitchFamily="49" charset="0"/>
                <a:cs typeface="Arial" panose="020B0604020202020204" pitchFamily="34" charset="0"/>
                <a:sym typeface="Symbol" panose="05050102010706020507" pitchFamily="18" charset="2"/>
              </a:rPr>
              <a:t>MotorCycle = AND(vehicle,AtMost(2,wheels))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latin typeface="Courier New" panose="02070309020205020404" pitchFamily="49" charset="0"/>
                <a:cs typeface="Arial" panose="020B0604020202020204" pitchFamily="34" charset="0"/>
                <a:sym typeface="Symbol" panose="05050102010706020507" pitchFamily="18" charset="2"/>
              </a:rPr>
              <a:t>HonorStudent   ALL(Fills(Grade,A),Fills(ClassTaken,Class))</a:t>
            </a:r>
          </a:p>
          <a:p>
            <a:pPr>
              <a:lnSpc>
                <a:spcPct val="90000"/>
              </a:lnSpc>
            </a:pPr>
            <a:r>
              <a:rPr lang="en-US" altLang="en-US"/>
              <a:t>A-box – assertional, describe individuals</a:t>
            </a:r>
          </a:p>
          <a:p>
            <a:pPr lvl="1">
              <a:lnSpc>
                <a:spcPct val="90000"/>
              </a:lnSpc>
            </a:pPr>
            <a:r>
              <a:rPr lang="en-US" altLang="en-US" sz="2000">
                <a:latin typeface="Courier New" panose="02070309020205020404" pitchFamily="49" charset="0"/>
              </a:rPr>
              <a:t>Male(bob), Fills(sister(bob),sue)</a:t>
            </a:r>
          </a:p>
        </p:txBody>
      </p:sp>
    </p:spTree>
    <p:extLst>
      <p:ext uri="{BB962C8B-B14F-4D97-AF65-F5344CB8AC3E}">
        <p14:creationId xmlns:p14="http://schemas.microsoft.com/office/powerpoint/2010/main" val="42375878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Description Logics (</a:t>
            </a:r>
            <a:r>
              <a:rPr lang="en-US" i="1" smtClean="0"/>
              <a:t>ALCN</a:t>
            </a:r>
            <a:r>
              <a:rPr lang="en-US" smtClean="0"/>
              <a:t> syntax)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7119" y="1026839"/>
            <a:ext cx="7886700" cy="4351338"/>
          </a:xfrm>
        </p:spPr>
        <p:txBody>
          <a:bodyPr/>
          <a:lstStyle/>
          <a:p>
            <a:endParaRPr lang="en-US" smtClean="0"/>
          </a:p>
          <a:p>
            <a:r>
              <a:rPr lang="en-US" smtClean="0"/>
              <a:t>Tbox (terminological)</a:t>
            </a:r>
          </a:p>
          <a:p>
            <a:pPr lvl="1"/>
            <a:r>
              <a:rPr lang="en-US" smtClean="0"/>
              <a:t>Mother </a:t>
            </a:r>
            <a:r>
              <a:rPr lang="en-US"/>
              <a:t>⊑ </a:t>
            </a:r>
            <a:r>
              <a:rPr lang="en-US" smtClean="0">
                <a:sym typeface="Symbol" panose="05050102010706020507" pitchFamily="18" charset="2"/>
              </a:rPr>
              <a:t>Parent</a:t>
            </a:r>
          </a:p>
          <a:p>
            <a:pPr lvl="1"/>
            <a:r>
              <a:rPr lang="en-US"/>
              <a:t>Parent ≡ Father ⊔ </a:t>
            </a:r>
            <a:r>
              <a:rPr lang="en-US" smtClean="0"/>
              <a:t>Mother</a:t>
            </a:r>
            <a:endParaRPr lang="en-US" smtClean="0">
              <a:sym typeface="Symbol" panose="05050102010706020507" pitchFamily="18" charset="2"/>
            </a:endParaRPr>
          </a:p>
          <a:p>
            <a:pPr lvl="1"/>
            <a:r>
              <a:rPr lang="en-US"/>
              <a:t>parentOf ⊑ </a:t>
            </a:r>
            <a:r>
              <a:rPr lang="en-US" smtClean="0"/>
              <a:t>ancestorOf</a:t>
            </a:r>
          </a:p>
          <a:p>
            <a:pPr lvl="1"/>
            <a:r>
              <a:rPr lang="en-US"/>
              <a:t>brotherOf ◦ parentOf ⊑ </a:t>
            </a:r>
            <a:r>
              <a:rPr lang="en-US" smtClean="0"/>
              <a:t>uncleOf</a:t>
            </a:r>
          </a:p>
          <a:p>
            <a:pPr lvl="1"/>
            <a:r>
              <a:rPr lang="en-US"/>
              <a:t>⊤ ⊑ Male ⊔ Female</a:t>
            </a:r>
          </a:p>
          <a:p>
            <a:pPr lvl="1"/>
            <a:r>
              <a:rPr lang="en-US"/>
              <a:t>Male ⊓ Female ⊑ </a:t>
            </a:r>
            <a:r>
              <a:rPr lang="en-US" smtClean="0"/>
              <a:t>⊥</a:t>
            </a:r>
          </a:p>
          <a:p>
            <a:pPr lvl="1"/>
            <a:r>
              <a:rPr lang="en-US" smtClean="0"/>
              <a:t>PeopleWithDaughters </a:t>
            </a:r>
            <a:r>
              <a:rPr lang="en-US"/>
              <a:t>≡ </a:t>
            </a:r>
            <a:r>
              <a:rPr lang="en-US" smtClean="0"/>
              <a:t>∀parentOf.Female</a:t>
            </a:r>
          </a:p>
          <a:p>
            <a:pPr lvl="1"/>
            <a:r>
              <a:rPr lang="en-US" smtClean="0"/>
              <a:t>Person </a:t>
            </a:r>
            <a:r>
              <a:rPr lang="en-US"/>
              <a:t>⊑ </a:t>
            </a:r>
            <a:r>
              <a:rPr lang="en-US" smtClean="0"/>
              <a:t>(≥2 childOf.Parent ⊓ </a:t>
            </a:r>
            <a:r>
              <a:rPr lang="en-US"/>
              <a:t>≤</a:t>
            </a:r>
            <a:r>
              <a:rPr lang="en-US" smtClean="0"/>
              <a:t>2 childOf.Parent)</a:t>
            </a:r>
          </a:p>
          <a:p>
            <a:r>
              <a:rPr lang="en-US" smtClean="0"/>
              <a:t>Abox (assertional)</a:t>
            </a:r>
          </a:p>
          <a:p>
            <a:pPr lvl="1"/>
            <a:r>
              <a:rPr lang="en-US"/>
              <a:t>Mother(julia</a:t>
            </a:r>
            <a:r>
              <a:rPr lang="en-US" smtClean="0"/>
              <a:t>)</a:t>
            </a:r>
          </a:p>
          <a:p>
            <a:pPr lvl="1"/>
            <a:r>
              <a:rPr lang="en-US"/>
              <a:t>parentOf(julia, john)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896303" y="3184635"/>
            <a:ext cx="21010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rgbClr val="0070C0"/>
                </a:solidFill>
              </a:rPr>
              <a:t>composition of roles</a:t>
            </a:r>
            <a:endParaRPr lang="en-US" i="1">
              <a:solidFill>
                <a:srgbClr val="0070C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927834" y="3920359"/>
            <a:ext cx="8750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rgbClr val="0070C0"/>
                </a:solidFill>
              </a:rPr>
              <a:t>disjoint</a:t>
            </a:r>
            <a:endParaRPr lang="en-US" i="1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479474" y="4624063"/>
            <a:ext cx="121347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>
                <a:solidFill>
                  <a:srgbClr val="0070C0"/>
                </a:solidFill>
              </a:rPr>
              <a:t>cardinality</a:t>
            </a:r>
          </a:p>
          <a:p>
            <a:r>
              <a:rPr lang="en-US" i="1" smtClean="0">
                <a:solidFill>
                  <a:srgbClr val="0070C0"/>
                </a:solidFill>
              </a:rPr>
              <a:t>constraints</a:t>
            </a:r>
            <a:endParaRPr lang="en-US" i="1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3999" y="1515533"/>
            <a:ext cx="28884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>
                <a:solidFill>
                  <a:srgbClr val="0070C0"/>
                </a:solidFill>
              </a:rPr>
              <a:t>(Attributive Language</a:t>
            </a:r>
          </a:p>
          <a:p>
            <a:r>
              <a:rPr lang="en-US" smtClean="0">
                <a:solidFill>
                  <a:srgbClr val="0070C0"/>
                </a:solidFill>
              </a:rPr>
              <a:t>with Complement (negation)</a:t>
            </a:r>
          </a:p>
          <a:p>
            <a:r>
              <a:rPr lang="en-US" smtClean="0">
                <a:solidFill>
                  <a:srgbClr val="0070C0"/>
                </a:solidFill>
              </a:rPr>
              <a:t>and Number constraints)</a:t>
            </a:r>
            <a:endParaRPr lang="en-US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353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4851" y="1000686"/>
            <a:ext cx="7673741" cy="5000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7141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Examples</a:t>
            </a:r>
          </a:p>
        </p:txBody>
      </p:sp>
      <p:pic>
        <p:nvPicPr>
          <p:cNvPr id="15367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295400"/>
            <a:ext cx="7023538" cy="3034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779" y="4635062"/>
            <a:ext cx="6493418" cy="4074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1550276" y="515535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1"/>
            <a:r>
              <a:rPr lang="en-US" altLang="en-US" i="1"/>
              <a:t>a person who has at most one </a:t>
            </a:r>
            <a:r>
              <a:rPr lang="en-US" altLang="en-US" i="1" smtClean="0"/>
              <a:t>child</a:t>
            </a:r>
            <a:r>
              <a:rPr lang="en-US" altLang="en-US" i="1"/>
              <a:t>, or 3 or more children including a daughter</a:t>
            </a:r>
          </a:p>
        </p:txBody>
      </p:sp>
    </p:spTree>
    <p:extLst>
      <p:ext uri="{BB962C8B-B14F-4D97-AF65-F5344CB8AC3E}">
        <p14:creationId xmlns:p14="http://schemas.microsoft.com/office/powerpoint/2010/main" val="37266814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Inference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800" i="1"/>
              <a:t>subsumption</a:t>
            </a:r>
            <a:r>
              <a:rPr lang="en-US" altLang="en-US" sz="2800"/>
              <a:t>: is C</a:t>
            </a:r>
            <a:r>
              <a:rPr lang="en-US" altLang="en-US" sz="2800">
                <a:sym typeface="Symbol" panose="05050102010706020507" pitchFamily="18" charset="2"/>
              </a:rPr>
              <a:t>D?</a:t>
            </a:r>
          </a:p>
          <a:p>
            <a:pPr>
              <a:lnSpc>
                <a:spcPct val="80000"/>
              </a:lnSpc>
            </a:pPr>
            <a:r>
              <a:rPr lang="en-US" altLang="en-US" sz="2800">
                <a:sym typeface="Symbol" panose="05050102010706020507" pitchFamily="18" charset="2"/>
              </a:rPr>
              <a:t>reduce to satisfiability</a:t>
            </a:r>
          </a:p>
          <a:p>
            <a:pPr lvl="1">
              <a:lnSpc>
                <a:spcPct val="80000"/>
              </a:lnSpc>
            </a:pPr>
            <a:r>
              <a:rPr lang="en-US" altLang="en-US" sz="2400">
                <a:sym typeface="Symbol" panose="05050102010706020507" pitchFamily="18" charset="2"/>
              </a:rPr>
              <a:t>C</a:t>
            </a:r>
            <a:r>
              <a:rPr lang="en-US" altLang="en-US" sz="2400">
                <a:cs typeface="Arial" panose="020B0604020202020204" pitchFamily="34" charset="0"/>
                <a:sym typeface="Symbol" panose="05050102010706020507" pitchFamily="18" charset="2"/>
              </a:rPr>
              <a:t>∩D?</a:t>
            </a:r>
          </a:p>
          <a:p>
            <a:pPr lvl="1">
              <a:lnSpc>
                <a:spcPct val="80000"/>
              </a:lnSpc>
            </a:pPr>
            <a:r>
              <a:rPr lang="en-US" altLang="en-US" sz="2400">
                <a:cs typeface="Arial" panose="020B0604020202020204" pitchFamily="34" charset="0"/>
                <a:sym typeface="Symbol" panose="05050102010706020507" pitchFamily="18" charset="2"/>
              </a:rPr>
              <a:t> is the “bottom” or NULL concept, nothing is in this set</a:t>
            </a:r>
          </a:p>
          <a:p>
            <a:pPr>
              <a:lnSpc>
                <a:spcPct val="80000"/>
              </a:lnSpc>
            </a:pPr>
            <a:r>
              <a:rPr lang="en-US" altLang="en-US" sz="2800" i="1">
                <a:cs typeface="Arial" panose="020B0604020202020204" pitchFamily="34" charset="0"/>
                <a:sym typeface="Symbol" panose="05050102010706020507" pitchFamily="18" charset="2"/>
              </a:rPr>
              <a:t>classification</a:t>
            </a:r>
            <a:r>
              <a:rPr lang="en-US" altLang="en-US" sz="2800">
                <a:cs typeface="Arial" panose="020B0604020202020204" pitchFamily="34" charset="0"/>
                <a:sym typeface="Symbol" panose="05050102010706020507" pitchFamily="18" charset="2"/>
              </a:rPr>
              <a:t>: find all subset relationships in hierarchy</a:t>
            </a:r>
          </a:p>
          <a:p>
            <a:pPr>
              <a:lnSpc>
                <a:spcPct val="80000"/>
              </a:lnSpc>
            </a:pPr>
            <a:r>
              <a:rPr lang="en-US" altLang="en-US" sz="2800">
                <a:cs typeface="Arial" panose="020B0604020202020204" pitchFamily="34" charset="0"/>
                <a:sym typeface="Symbol" panose="05050102010706020507" pitchFamily="18" charset="2"/>
              </a:rPr>
              <a:t>tableau algorithms</a:t>
            </a:r>
          </a:p>
          <a:p>
            <a:pPr lvl="1">
              <a:lnSpc>
                <a:spcPct val="80000"/>
              </a:lnSpc>
            </a:pPr>
            <a:r>
              <a:rPr lang="en-US" altLang="en-US" sz="2400">
                <a:cs typeface="Arial" panose="020B0604020202020204" pitchFamily="34" charset="0"/>
                <a:sym typeface="Symbol" panose="05050102010706020507" pitchFamily="18" charset="2"/>
              </a:rPr>
              <a:t>make model by expanding and re-writing concept definitions, or detect failure</a:t>
            </a:r>
          </a:p>
          <a:p>
            <a:pPr>
              <a:lnSpc>
                <a:spcPct val="80000"/>
              </a:lnSpc>
            </a:pPr>
            <a:r>
              <a:rPr lang="en-US" altLang="en-US" sz="2800">
                <a:cs typeface="Arial" panose="020B0604020202020204" pitchFamily="34" charset="0"/>
                <a:sym typeface="Symbol" panose="05050102010706020507" pitchFamily="18" charset="2"/>
              </a:rPr>
              <a:t>PSPACE-complete for </a:t>
            </a:r>
            <a:r>
              <a:rPr lang="en-US" altLang="en-US" sz="2800" i="1">
                <a:cs typeface="Arial" panose="020B0604020202020204" pitchFamily="34" charset="0"/>
                <a:sym typeface="Symbol" panose="05050102010706020507" pitchFamily="18" charset="2"/>
              </a:rPr>
              <a:t>ALCN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18537" y="3783723"/>
            <a:ext cx="402546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smtClean="0"/>
              <a:t>does there exist</a:t>
            </a:r>
          </a:p>
          <a:p>
            <a:r>
              <a:rPr lang="en-US" i="1" smtClean="0"/>
              <a:t>an "only-child" (i.e. with no siblings)</a:t>
            </a:r>
          </a:p>
          <a:p>
            <a:r>
              <a:rPr lang="en-US" i="1" smtClean="0"/>
              <a:t>in the database?</a:t>
            </a:r>
            <a:endParaRPr lang="en-US" i="1"/>
          </a:p>
        </p:txBody>
      </p:sp>
      <p:sp>
        <p:nvSpPr>
          <p:cNvPr id="5" name="TextBox 4"/>
          <p:cNvSpPr txBox="1"/>
          <p:nvPr/>
        </p:nvSpPr>
        <p:spPr>
          <a:xfrm>
            <a:off x="4845270" y="1755227"/>
            <a:ext cx="38362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smtClean="0"/>
              <a:t>are all patients satisfying a </a:t>
            </a:r>
          </a:p>
          <a:p>
            <a:r>
              <a:rPr lang="en-US" i="1" smtClean="0"/>
              <a:t>set of criteria eligible for reimbursement by insurance?</a:t>
            </a:r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13440901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Semantic Web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92469"/>
            <a:ext cx="8229600" cy="4633694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en-US"/>
              <a:t>OWL - Web Ontology 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extend data in XML with inference rules (written in RDF)</a:t>
            </a:r>
          </a:p>
          <a:p>
            <a:pPr lvl="1">
              <a:lnSpc>
                <a:spcPct val="90000"/>
              </a:lnSpc>
            </a:pPr>
            <a:r>
              <a:rPr lang="en-US" altLang="en-US" i="1" smtClean="0"/>
              <a:t>SHOIN</a:t>
            </a:r>
            <a:r>
              <a:rPr lang="en-US" altLang="en-US" smtClean="0"/>
              <a:t> </a:t>
            </a:r>
            <a:r>
              <a:rPr lang="en-US" altLang="en-US"/>
              <a:t>semantics</a:t>
            </a:r>
          </a:p>
          <a:p>
            <a:pPr lvl="1">
              <a:lnSpc>
                <a:spcPct val="90000"/>
              </a:lnSpc>
            </a:pPr>
            <a:r>
              <a:rPr lang="en-US" altLang="en-US"/>
              <a:t>for example, if web page A is annotated with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/>
              <a:t>&lt;student&gt;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/>
              <a:t>     &lt;name&gt;Joe Smith&lt;/name&gt;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/>
              <a:t>     &lt;advisor&gt;Dr. Hank Walker&lt;/advisor&gt;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/>
              <a:t>    &lt;institution&gt;TAMU&lt;/institution&gt;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en-US" altLang="en-US"/>
              <a:t>&lt;/student&gt;</a:t>
            </a:r>
          </a:p>
          <a:p>
            <a:pPr lvl="1"/>
            <a:r>
              <a:rPr lang="en-US" altLang="en-US"/>
              <a:t>then </a:t>
            </a:r>
            <a:r>
              <a:rPr lang="en-US" altLang="en-US" smtClean="0"/>
              <a:t>a bot should </a:t>
            </a:r>
            <a:r>
              <a:rPr lang="en-US" altLang="en-US"/>
              <a:t>be able to infer that Dr. Walker is a </a:t>
            </a:r>
            <a:r>
              <a:rPr lang="en-US" altLang="en-US" i="1"/>
              <a:t>faculty member</a:t>
            </a:r>
            <a:r>
              <a:rPr lang="en-US" altLang="en-US"/>
              <a:t> at </a:t>
            </a:r>
            <a:r>
              <a:rPr lang="en-US" altLang="en-US" i="1"/>
              <a:t>TAMU</a:t>
            </a:r>
          </a:p>
          <a:p>
            <a:pPr lvl="2">
              <a:lnSpc>
                <a:spcPct val="90000"/>
              </a:lnSpc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203086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RDF Examples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7630" y="1594398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en-US" altLang="en-US" sz="2400"/>
              <a:t>&lt;?xml version="1.0"?&gt;</a:t>
            </a:r>
            <a:br>
              <a:rPr lang="en-US" altLang="en-US" sz="2400"/>
            </a:br>
            <a:endParaRPr lang="en-US" altLang="en-US" sz="2400" smtClean="0"/>
          </a:p>
          <a:p>
            <a:pPr marL="0" indent="0">
              <a:buNone/>
            </a:pPr>
            <a:r>
              <a:rPr lang="en-US" altLang="en-US" sz="2400" smtClean="0"/>
              <a:t>&lt;</a:t>
            </a:r>
            <a:r>
              <a:rPr lang="en-US" altLang="en-US" sz="2400"/>
              <a:t>rdf:RDF</a:t>
            </a:r>
            <a:br>
              <a:rPr lang="en-US" altLang="en-US" sz="2400"/>
            </a:br>
            <a:r>
              <a:rPr lang="en-US" altLang="en-US" sz="2400"/>
              <a:t>xmlns:rdf="http://www.w3.org/1999/02/22-rdf-syntax-ns#"</a:t>
            </a:r>
            <a:br>
              <a:rPr lang="en-US" altLang="en-US" sz="2400"/>
            </a:br>
            <a:r>
              <a:rPr lang="en-US" altLang="en-US" sz="2400"/>
              <a:t>xmlns:cd="http://www.recshop.fake/cd#"&gt;</a:t>
            </a:r>
            <a:br>
              <a:rPr lang="en-US" altLang="en-US" sz="2400"/>
            </a:br>
            <a:endParaRPr lang="en-US" altLang="en-US" sz="2400" smtClean="0"/>
          </a:p>
          <a:p>
            <a:pPr marL="0" indent="0">
              <a:buNone/>
            </a:pPr>
            <a:r>
              <a:rPr lang="en-US" altLang="en-US" sz="2400" smtClean="0"/>
              <a:t>&lt;</a:t>
            </a:r>
            <a:r>
              <a:rPr lang="en-US" altLang="en-US" sz="2400"/>
              <a:t>rdf:Description</a:t>
            </a:r>
            <a:br>
              <a:rPr lang="en-US" altLang="en-US" sz="2400"/>
            </a:br>
            <a:r>
              <a:rPr lang="en-US" altLang="en-US" sz="2400"/>
              <a:t>rdf:about="http://www.recshop.fake/cd/Empire Burlesque"&gt;</a:t>
            </a:r>
            <a:br>
              <a:rPr lang="en-US" altLang="en-US" sz="2400"/>
            </a:br>
            <a:r>
              <a:rPr lang="en-US" altLang="en-US" sz="2400"/>
              <a:t>  &lt;cd:artist&gt;Bob Dylan&lt;/cd:artist&gt;</a:t>
            </a:r>
            <a:br>
              <a:rPr lang="en-US" altLang="en-US" sz="2400"/>
            </a:br>
            <a:r>
              <a:rPr lang="en-US" altLang="en-US" sz="2400"/>
              <a:t>  &lt;cd:country&gt;UK&lt;/cd:country&gt;</a:t>
            </a:r>
            <a:br>
              <a:rPr lang="en-US" altLang="en-US" sz="2400"/>
            </a:br>
            <a:r>
              <a:rPr lang="en-US" altLang="en-US" sz="2400"/>
              <a:t>  &lt;cd:company&gt;Columbia&lt;/cd:company&gt;</a:t>
            </a:r>
            <a:br>
              <a:rPr lang="en-US" altLang="en-US" sz="2400"/>
            </a:br>
            <a:r>
              <a:rPr lang="en-US" altLang="en-US" sz="2400"/>
              <a:t>  &lt;cd:price&gt;10.90&lt;/cd:price&gt;</a:t>
            </a:r>
            <a:br>
              <a:rPr lang="en-US" altLang="en-US" sz="2400"/>
            </a:br>
            <a:r>
              <a:rPr lang="en-US" altLang="en-US" sz="2400"/>
              <a:t>  &lt;cd:year&gt;1985&lt;/cd:year&gt;</a:t>
            </a:r>
            <a:br>
              <a:rPr lang="en-US" altLang="en-US" sz="2400"/>
            </a:br>
            <a:r>
              <a:rPr lang="en-US" altLang="en-US" sz="2400"/>
              <a:t>&lt;/rdf:Description&gt;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998286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1506" y="602946"/>
            <a:ext cx="7886700" cy="1325563"/>
          </a:xfrm>
        </p:spPr>
        <p:txBody>
          <a:bodyPr>
            <a:normAutofit/>
          </a:bodyPr>
          <a:lstStyle/>
          <a:p>
            <a:r>
              <a:rPr lang="en-US" sz="3600" smtClean="0"/>
              <a:t>OWL Example: Wine is a liquid, made from grapes (subclass of "things made from grapes"), from a region</a:t>
            </a:r>
            <a:r>
              <a:rPr lang="en-US" sz="4000" smtClean="0"/>
              <a:t>.</a:t>
            </a:r>
            <a:endParaRPr lang="en-US" sz="40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8849" y="2751211"/>
            <a:ext cx="7886700" cy="37133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&lt;owl:Class rdf:ID="Wine"&gt; </a:t>
            </a: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&lt;rdfs:subClassOf rdf:resource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="#PotableLiquid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"/&gt; </a:t>
            </a: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rdfs:subClassOf 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rdf:resource="#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madeFromGrapes"/&gt;</a:t>
            </a: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  &lt;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rdfs:subClassOf&gt;</a:t>
            </a: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&lt;owl:Restriction&gt;</a:t>
            </a: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&lt;owl:onProperty rdf:resource="#locatedIn"/&gt; </a:t>
            </a: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&lt;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owl:minCardinality&gt;1&lt;/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owl:minCardinality&gt;</a:t>
            </a: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&lt;/owl:Restriction&gt;</a:t>
            </a: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&lt;/rdfs:subClassOf&gt;</a:t>
            </a: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&lt;/owl:Class&gt;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81886" y="2176561"/>
            <a:ext cx="5909759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mtClean="0"/>
              <a:t>Wine </a:t>
            </a:r>
            <a:r>
              <a:rPr lang="en-US" smtClean="0">
                <a:sym typeface="Symbol" panose="05050102010706020507" pitchFamily="18" charset="2"/>
              </a:rPr>
              <a:t>PotableLiquidmadeFromGrapeslocatedIn.Region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53625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0995" y="0"/>
            <a:ext cx="7886700" cy="4716025"/>
          </a:xfrm>
        </p:spPr>
        <p:txBody>
          <a:bodyPr/>
          <a:lstStyle/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&lt;CabernetSauvignon rdf:ID="SantaCruzVineyardCabernet" &gt;</a:t>
            </a: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&lt;locatedIn rdf:resource="#SantaCruzMountainsRegion"/&gt;  </a:t>
            </a: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&lt;hasMaker  rdf:resource="#SantaCruzMountainVineyard" /&gt;   </a:t>
            </a: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&lt;/CabernetSauvignon&gt;</a:t>
            </a:r>
            <a:endParaRPr lang="en-US" sz="14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&lt;Region rdf:ID="SantaCruzMountainsRegion"&gt;</a:t>
            </a: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&lt;locatedIn rdf:resource="#CaliforniaRegion" /&gt;</a:t>
            </a: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&lt;/Region&gt;</a:t>
            </a:r>
          </a:p>
          <a:p>
            <a:pPr marL="0" indent="0">
              <a:buNone/>
            </a:pP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&lt;Winery rdf:ID="SantaCruzMountainVineyard" /&gt;</a:t>
            </a:r>
          </a:p>
          <a:p>
            <a:pPr marL="0" indent="0">
              <a:buNone/>
            </a:pPr>
            <a:endParaRPr lang="en-US" sz="16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&lt;</a:t>
            </a: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owl:Class rdf:ID="WhiteWine"&gt;</a:t>
            </a: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&lt;owl:intersectionOf rdf:parseType="Collection"&gt;</a:t>
            </a: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&lt;owl:Class rdf:about="#Wine" /&gt;</a:t>
            </a: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&lt;owl:Restriction&gt;</a:t>
            </a: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&lt;owl:onProperty rdf:resource="#hasColor" /&gt;</a:t>
            </a: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  &lt;owl:hasValue rdf:resource="#White" /&gt;</a:t>
            </a: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  &lt;/owl:Restriction&gt;</a:t>
            </a: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  &lt;/owl:intersectionOf&gt;</a:t>
            </a:r>
          </a:p>
          <a:p>
            <a:pPr marL="0" indent="0">
              <a:buNone/>
            </a:pPr>
            <a:r>
              <a:rPr lang="en-US" sz="1600" b="1">
                <a:latin typeface="Courier New" panose="02070309020205020404" pitchFamily="49" charset="0"/>
                <a:cs typeface="Courier New" panose="02070309020205020404" pitchFamily="49" charset="0"/>
              </a:rPr>
              <a:t>&lt;/owl:Class</a:t>
            </a:r>
            <a:r>
              <a:rPr lang="en-US" sz="1600" b="1" smtClean="0">
                <a:latin typeface="Courier New" panose="02070309020205020404" pitchFamily="49" charset="0"/>
                <a:cs typeface="Courier New" panose="02070309020205020404" pitchFamily="49" charset="0"/>
              </a:rPr>
              <a:t>&gt;</a:t>
            </a:r>
          </a:p>
          <a:p>
            <a:pPr marL="0" indent="0">
              <a:buNone/>
            </a:pPr>
            <a:endParaRPr lang="en-US" sz="1600" b="1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600" b="1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402547" y="4657002"/>
            <a:ext cx="3328283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mtClean="0"/>
              <a:t>WhiteWine </a:t>
            </a:r>
            <a:r>
              <a:rPr lang="en-US" smtClean="0">
                <a:sym typeface="Symbol" panose="05050102010706020507" pitchFamily="18" charset="2"/>
              </a:rPr>
              <a:t></a:t>
            </a:r>
            <a:r>
              <a:rPr lang="en-US" smtClean="0">
                <a:sym typeface="Symbol" panose="05050102010706020507" pitchFamily="18" charset="2"/>
              </a:rPr>
              <a:t>Wine</a:t>
            </a:r>
            <a:r>
              <a:rPr lang="en-US" smtClean="0">
                <a:sym typeface="Symbol" panose="05050102010706020507" pitchFamily="18" charset="2"/>
              </a:rPr>
              <a:t>color.White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83916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50874"/>
            <a:ext cx="7886700" cy="1325563"/>
          </a:xfrm>
        </p:spPr>
        <p:txBody>
          <a:bodyPr>
            <a:noAutofit/>
          </a:bodyPr>
          <a:lstStyle/>
          <a:p>
            <a:r>
              <a:rPr lang="en-US" sz="3600" smtClean="0"/>
              <a:t>OWL Example: A "vintage" refers to a specific year (batch) of wine (concept defined by a relation).</a:t>
            </a:r>
            <a:endParaRPr lang="en-US" sz="36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036" y="1956882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&lt;owl:Class rdf:ID="Vintage"&gt; </a:t>
            </a:r>
          </a:p>
          <a:p>
            <a:pPr marL="0" indent="0">
              <a:buNone/>
            </a:pP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  &lt;rdfs:subClassOf&gt;</a:t>
            </a:r>
          </a:p>
          <a:p>
            <a:pPr marL="0" indent="0">
              <a:buNone/>
            </a:pP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    &lt;owl:Restriction&gt; </a:t>
            </a:r>
          </a:p>
          <a:p>
            <a:pPr marL="0" indent="0">
              <a:buNone/>
            </a:pP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      &lt;owl:onProperty rdf:resource="#vintageOf"/&gt;</a:t>
            </a:r>
          </a:p>
          <a:p>
            <a:pPr marL="0" indent="0">
              <a:buNone/>
            </a:pP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      &lt;owl:minCardinality </a:t>
            </a:r>
          </a:p>
          <a:p>
            <a:pPr marL="0" indent="0">
              <a:buNone/>
            </a:pP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        rdf:datatype="&amp;xsd;NonNegativeInteger"&gt;1&lt;/owl:minCardinality&gt;</a:t>
            </a:r>
          </a:p>
          <a:p>
            <a:pPr marL="0" indent="0">
              <a:buNone/>
            </a:pP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    &lt;/owl:Restriction&gt;</a:t>
            </a:r>
          </a:p>
          <a:p>
            <a:pPr marL="0" indent="0">
              <a:buNone/>
            </a:pP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  &lt;/rdfs:subClassOf&gt;</a:t>
            </a:r>
          </a:p>
          <a:p>
            <a:pPr marL="0" indent="0">
              <a:buNone/>
            </a:pP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&lt;/owl:Class&gt;</a:t>
            </a:r>
          </a:p>
          <a:p>
            <a:pPr marL="0" indent="0">
              <a:buNone/>
            </a:pPr>
            <a:endParaRPr lang="en-US" sz="1400" b="1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&lt;owl:ObjectProperty rdf:ID="vintageOf"&gt;</a:t>
            </a:r>
          </a:p>
          <a:p>
            <a:pPr marL="0" indent="0">
              <a:buNone/>
            </a:pP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  &lt;rdfs:domain rdf:resource="#Vintage" /&gt;</a:t>
            </a:r>
          </a:p>
          <a:p>
            <a:pPr marL="0" indent="0">
              <a:buNone/>
            </a:pP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  &lt;rdfs:range  rdf:resource="#Wine" /&gt;</a:t>
            </a:r>
          </a:p>
          <a:p>
            <a:pPr marL="0" indent="0">
              <a:buNone/>
            </a:pPr>
            <a:r>
              <a:rPr lang="en-US" sz="1400" b="1">
                <a:latin typeface="Courier New" panose="02070309020205020404" pitchFamily="49" charset="0"/>
                <a:cs typeface="Courier New" panose="02070309020205020404" pitchFamily="49" charset="0"/>
              </a:rPr>
              <a:t>&lt;/owl:ObjectProperty&gt; </a:t>
            </a:r>
          </a:p>
        </p:txBody>
      </p:sp>
    </p:spTree>
    <p:extLst>
      <p:ext uri="{BB962C8B-B14F-4D97-AF65-F5344CB8AC3E}">
        <p14:creationId xmlns:p14="http://schemas.microsoft.com/office/powerpoint/2010/main" val="365065976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8249536" cy="1325563"/>
          </a:xfrm>
        </p:spPr>
        <p:txBody>
          <a:bodyPr/>
          <a:lstStyle/>
          <a:p>
            <a:r>
              <a:rPr lang="en-US" smtClean="0"/>
              <a:t>OWL: Beers are either lagers or ales (disjoint subclasses)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0668" y="1666136"/>
            <a:ext cx="7886700" cy="435133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800"/>
              <a:t>&lt;owl:Class rdf:about</a:t>
            </a:r>
            <a:r>
              <a:rPr lang="en-US" sz="1800" smtClean="0"/>
              <a:t>="#Beer"&gt; </a:t>
            </a:r>
            <a:endParaRPr lang="en-US" sz="1800"/>
          </a:p>
          <a:p>
            <a:pPr marL="0" indent="0">
              <a:buNone/>
            </a:pPr>
            <a:r>
              <a:rPr lang="en-US" sz="1800"/>
              <a:t>        &lt;owl:equivalentClass&gt; </a:t>
            </a:r>
          </a:p>
          <a:p>
            <a:pPr marL="0" indent="0">
              <a:buNone/>
            </a:pPr>
            <a:r>
              <a:rPr lang="en-US" sz="1800"/>
              <a:t>            &lt;owl:Class&gt; </a:t>
            </a:r>
          </a:p>
          <a:p>
            <a:pPr marL="0" indent="0">
              <a:buNone/>
            </a:pPr>
            <a:r>
              <a:rPr lang="en-US" sz="1800"/>
              <a:t>                &lt;owl:unionOf rdf:parseType="Collection"&gt; </a:t>
            </a:r>
          </a:p>
          <a:p>
            <a:pPr marL="0" indent="0">
              <a:buNone/>
            </a:pPr>
            <a:r>
              <a:rPr lang="en-US" sz="1800"/>
              <a:t>                    &lt;owl:Class rdf:about</a:t>
            </a:r>
            <a:r>
              <a:rPr lang="en-US" sz="1800" smtClean="0"/>
              <a:t>="#Lager"/&gt; </a:t>
            </a:r>
            <a:endParaRPr lang="en-US" sz="1800"/>
          </a:p>
          <a:p>
            <a:pPr marL="0" indent="0">
              <a:buNone/>
            </a:pPr>
            <a:r>
              <a:rPr lang="en-US" sz="1800"/>
              <a:t>                    &lt;owl:Class rdf:about</a:t>
            </a:r>
            <a:r>
              <a:rPr lang="en-US" sz="1800" smtClean="0"/>
              <a:t>="#Ale"/&gt; </a:t>
            </a:r>
            <a:endParaRPr lang="en-US" sz="1800"/>
          </a:p>
          <a:p>
            <a:pPr marL="0" indent="0">
              <a:buNone/>
            </a:pPr>
            <a:r>
              <a:rPr lang="en-US" sz="1800"/>
              <a:t>                &lt;/owl:unionOf&gt; </a:t>
            </a:r>
          </a:p>
          <a:p>
            <a:pPr marL="0" indent="0">
              <a:buNone/>
            </a:pPr>
            <a:r>
              <a:rPr lang="en-US" sz="1800"/>
              <a:t>            &lt;/owl:Class&gt; </a:t>
            </a:r>
          </a:p>
          <a:p>
            <a:pPr marL="0" indent="0">
              <a:buNone/>
            </a:pPr>
            <a:r>
              <a:rPr lang="en-US" sz="1800"/>
              <a:t>        &lt;/owl:equivalentClass&gt; </a:t>
            </a:r>
          </a:p>
          <a:p>
            <a:pPr marL="0" indent="0">
              <a:buNone/>
            </a:pPr>
            <a:r>
              <a:rPr lang="en-US" sz="1800"/>
              <a:t>    &lt;/owl:Class</a:t>
            </a:r>
            <a:r>
              <a:rPr lang="en-US" sz="1800" smtClean="0"/>
              <a:t>&gt;</a:t>
            </a:r>
          </a:p>
          <a:p>
            <a:pPr marL="0" indent="0">
              <a:buNone/>
            </a:pPr>
            <a:r>
              <a:rPr lang="en-US" sz="1800"/>
              <a:t>&lt;owl:Class rdf:about</a:t>
            </a:r>
            <a:r>
              <a:rPr lang="en-US" sz="1800" smtClean="0"/>
              <a:t>="#Lager"&gt; </a:t>
            </a:r>
            <a:endParaRPr lang="en-US" sz="1800"/>
          </a:p>
          <a:p>
            <a:pPr marL="0" indent="0">
              <a:buNone/>
            </a:pPr>
            <a:r>
              <a:rPr lang="en-US" sz="1800"/>
              <a:t>        &lt;rdfs:subClassOf rdf:resource</a:t>
            </a:r>
            <a:r>
              <a:rPr lang="en-US" sz="1800" smtClean="0"/>
              <a:t>="#Beer"/&gt; </a:t>
            </a:r>
            <a:endParaRPr lang="en-US" sz="1800"/>
          </a:p>
          <a:p>
            <a:pPr marL="0" indent="0">
              <a:buNone/>
            </a:pPr>
            <a:r>
              <a:rPr lang="en-US" sz="1800"/>
              <a:t>        &lt;</a:t>
            </a:r>
            <a:r>
              <a:rPr lang="en-US" sz="1800" b="1"/>
              <a:t>owl:disjointWith</a:t>
            </a:r>
            <a:r>
              <a:rPr lang="en-US" sz="1800"/>
              <a:t> rdf:resource</a:t>
            </a:r>
            <a:r>
              <a:rPr lang="en-US" sz="1800" smtClean="0"/>
              <a:t>="#Ale"/&gt; </a:t>
            </a:r>
            <a:endParaRPr lang="en-US" sz="1800"/>
          </a:p>
          <a:p>
            <a:pPr marL="0" indent="0">
              <a:buNone/>
            </a:pPr>
            <a:r>
              <a:rPr lang="en-US" sz="1800" smtClean="0"/>
              <a:t>&lt;/</a:t>
            </a:r>
            <a:r>
              <a:rPr lang="en-US" sz="1800"/>
              <a:t>owl:Class&gt;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endParaRPr lang="en-US" sz="2000"/>
          </a:p>
        </p:txBody>
      </p:sp>
    </p:spTree>
    <p:extLst>
      <p:ext uri="{BB962C8B-B14F-4D97-AF65-F5344CB8AC3E}">
        <p14:creationId xmlns:p14="http://schemas.microsoft.com/office/powerpoint/2010/main" val="311238980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67559" y="1128865"/>
            <a:ext cx="8576442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/>
              <a:t>&lt;owl:Class rdf:about="</a:t>
            </a:r>
            <a:r>
              <a:rPr lang="en-US">
                <a:solidFill>
                  <a:srgbClr val="FF0000"/>
                </a:solidFill>
              </a:rPr>
              <a:t>http://www.linkeddatatools.com/plants#planttype</a:t>
            </a:r>
            <a:r>
              <a:rPr lang="en-US"/>
              <a:t>"&gt;</a:t>
            </a:r>
          </a:p>
          <a:p>
            <a:r>
              <a:rPr lang="en-US" smtClean="0"/>
              <a:t>   &lt;</a:t>
            </a:r>
            <a:r>
              <a:rPr lang="en-US"/>
              <a:t>rdfs:label&gt;The plant type&lt;/rdfs:label&gt;</a:t>
            </a:r>
          </a:p>
          <a:p>
            <a:r>
              <a:rPr lang="en-US" smtClean="0"/>
              <a:t>   &lt;</a:t>
            </a:r>
            <a:r>
              <a:rPr lang="en-US"/>
              <a:t>rdfs:comment&gt;The class of all plant types.&lt;/rdfs:comment</a:t>
            </a:r>
            <a:r>
              <a:rPr lang="en-US" smtClean="0"/>
              <a:t>&gt;</a:t>
            </a:r>
          </a:p>
          <a:p>
            <a:r>
              <a:rPr lang="en-US" smtClean="0"/>
              <a:t>   &lt;feature:color&gt;green&lt;/feature:Color&gt;</a:t>
            </a:r>
            <a:endParaRPr lang="en-US"/>
          </a:p>
          <a:p>
            <a:r>
              <a:rPr lang="en-US" smtClean="0"/>
              <a:t>&lt;/owl:Class&gt;</a:t>
            </a:r>
            <a:endParaRPr lang="en-US"/>
          </a:p>
          <a:p>
            <a:endParaRPr lang="en-US"/>
          </a:p>
          <a:p>
            <a:r>
              <a:rPr lang="en-US"/>
              <a:t>&lt;!-- OWL Subclass Definition - Flower --&gt;</a:t>
            </a:r>
          </a:p>
          <a:p>
            <a:r>
              <a:rPr lang="en-US" smtClean="0"/>
              <a:t>&lt;</a:t>
            </a:r>
            <a:r>
              <a:rPr lang="en-US"/>
              <a:t>owl:Class rdf:about="</a:t>
            </a:r>
            <a:r>
              <a:rPr lang="en-US">
                <a:solidFill>
                  <a:srgbClr val="FF0000"/>
                </a:solidFill>
              </a:rPr>
              <a:t>http://www.linkeddatatools.com/plants#flowers</a:t>
            </a:r>
            <a:r>
              <a:rPr lang="en-US"/>
              <a:t>"&gt;</a:t>
            </a:r>
          </a:p>
          <a:p>
            <a:r>
              <a:rPr lang="en-US" smtClean="0"/>
              <a:t>   &lt;!-- </a:t>
            </a:r>
            <a:r>
              <a:rPr lang="en-US" i="1"/>
              <a:t>Flowers is a subclassification of planttype </a:t>
            </a:r>
            <a:r>
              <a:rPr lang="en-US"/>
              <a:t>--&gt;</a:t>
            </a:r>
          </a:p>
          <a:p>
            <a:r>
              <a:rPr lang="en-US" smtClean="0"/>
              <a:t>   &lt;</a:t>
            </a:r>
            <a:r>
              <a:rPr lang="en-US">
                <a:solidFill>
                  <a:srgbClr val="0070C0"/>
                </a:solidFill>
              </a:rPr>
              <a:t>rdfs:subClassOf rdf:resource="http://www.linkeddatatools.com/plants#planttype"/</a:t>
            </a:r>
            <a:r>
              <a:rPr lang="en-US"/>
              <a:t>&gt;</a:t>
            </a:r>
          </a:p>
          <a:p>
            <a:r>
              <a:rPr lang="en-US" smtClean="0"/>
              <a:t>   &lt;</a:t>
            </a:r>
            <a:r>
              <a:rPr lang="en-US"/>
              <a:t>rdfs:label&gt;Flowering plants&lt;/rdfs:label&gt;</a:t>
            </a:r>
          </a:p>
          <a:p>
            <a:r>
              <a:rPr lang="en-US" smtClean="0"/>
              <a:t>   &lt;</a:t>
            </a:r>
            <a:r>
              <a:rPr lang="en-US"/>
              <a:t>rdfs:comment&gt;Flowering plants, also known as angiosperms.&lt;/rdfs:comment&gt;</a:t>
            </a:r>
          </a:p>
          <a:p>
            <a:r>
              <a:rPr lang="en-US" smtClean="0"/>
              <a:t>&lt;/</a:t>
            </a:r>
            <a:r>
              <a:rPr lang="en-US"/>
              <a:t>owl:Class</a:t>
            </a:r>
            <a:r>
              <a:rPr lang="en-US" smtClean="0"/>
              <a:t>&gt;</a:t>
            </a:r>
          </a:p>
          <a:p>
            <a:endParaRPr lang="en-US" smtClean="0"/>
          </a:p>
          <a:p>
            <a:r>
              <a:rPr lang="en-US" smtClean="0"/>
              <a:t>&lt;</a:t>
            </a:r>
            <a:r>
              <a:rPr lang="en-US"/>
              <a:t>rdf:Description rdf:about="</a:t>
            </a:r>
            <a:r>
              <a:rPr lang="en-US">
                <a:solidFill>
                  <a:srgbClr val="FF0000"/>
                </a:solidFill>
              </a:rPr>
              <a:t>http://www.linkeddatatools.com/plants#orchid</a:t>
            </a:r>
            <a:r>
              <a:rPr lang="en-US"/>
              <a:t>"&gt;</a:t>
            </a:r>
          </a:p>
          <a:p>
            <a:r>
              <a:rPr lang="en-US" smtClean="0"/>
              <a:t>   &lt;!-- </a:t>
            </a:r>
            <a:r>
              <a:rPr lang="en-US" i="1"/>
              <a:t>Orchid is an individual (instance) of the flowers class </a:t>
            </a:r>
            <a:r>
              <a:rPr lang="en-US"/>
              <a:t>--&gt;</a:t>
            </a:r>
          </a:p>
          <a:p>
            <a:r>
              <a:rPr lang="en-US" smtClean="0"/>
              <a:t>   &lt;</a:t>
            </a:r>
            <a:r>
              <a:rPr lang="en-US">
                <a:solidFill>
                  <a:srgbClr val="0070C0"/>
                </a:solidFill>
              </a:rPr>
              <a:t>rdf:type rdf:resource="http://www.linkeddatatools.com/plants#flowers"/</a:t>
            </a:r>
            <a:r>
              <a:rPr lang="en-US"/>
              <a:t>&gt;</a:t>
            </a:r>
          </a:p>
          <a:p>
            <a:r>
              <a:rPr lang="en-US" smtClean="0"/>
              <a:t>   &lt;</a:t>
            </a:r>
            <a:r>
              <a:rPr lang="en-US"/>
              <a:t>plants:family&gt;Orchidaceae&lt;/plants:family&gt;</a:t>
            </a:r>
          </a:p>
          <a:p>
            <a:r>
              <a:rPr lang="en-US" smtClean="0"/>
              <a:t>&lt;/</a:t>
            </a:r>
            <a:r>
              <a:rPr lang="en-US"/>
              <a:t>rdf:Description&gt;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04800" y="399393"/>
            <a:ext cx="693471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/>
              <a:t>OWL Example: </a:t>
            </a:r>
            <a:r>
              <a:rPr lang="en-US" sz="3200" u="sng" smtClean="0"/>
              <a:t>URIs</a:t>
            </a:r>
            <a:r>
              <a:rPr lang="en-US" sz="3200" smtClean="0"/>
              <a:t> for describing plants</a:t>
            </a:r>
            <a:endParaRPr lang="en-US" sz="3200"/>
          </a:p>
        </p:txBody>
      </p:sp>
      <p:sp>
        <p:nvSpPr>
          <p:cNvPr id="2" name="TextBox 1"/>
          <p:cNvSpPr txBox="1"/>
          <p:nvPr/>
        </p:nvSpPr>
        <p:spPr>
          <a:xfrm>
            <a:off x="8177048" y="4582510"/>
            <a:ext cx="787652" cy="203132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mtClean="0"/>
              <a:t>plant</a:t>
            </a:r>
          </a:p>
          <a:p>
            <a:endParaRPr lang="en-US" smtClean="0"/>
          </a:p>
          <a:p>
            <a:endParaRPr lang="en-US"/>
          </a:p>
          <a:p>
            <a:r>
              <a:rPr lang="en-US" smtClean="0"/>
              <a:t>flower</a:t>
            </a:r>
          </a:p>
          <a:p>
            <a:endParaRPr lang="en-US" smtClean="0"/>
          </a:p>
          <a:p>
            <a:endParaRPr lang="en-US"/>
          </a:p>
          <a:p>
            <a:r>
              <a:rPr lang="en-US" smtClean="0"/>
              <a:t>orchid</a:t>
            </a:r>
            <a:endParaRPr lang="en-US"/>
          </a:p>
        </p:txBody>
      </p:sp>
      <p:cxnSp>
        <p:nvCxnSpPr>
          <p:cNvPr id="12" name="Straight Arrow Connector 11"/>
          <p:cNvCxnSpPr/>
          <p:nvPr/>
        </p:nvCxnSpPr>
        <p:spPr>
          <a:xfrm flipV="1">
            <a:off x="8555421" y="4929351"/>
            <a:ext cx="0" cy="515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8550166" y="5722882"/>
            <a:ext cx="0" cy="51500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565931" y="5034454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isa</a:t>
            </a:r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8560676" y="5806965"/>
            <a:ext cx="4379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isa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482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281046"/>
            <a:ext cx="7886700" cy="1325563"/>
          </a:xfrm>
        </p:spPr>
        <p:txBody>
          <a:bodyPr/>
          <a:lstStyle/>
          <a:p>
            <a:r>
              <a:rPr lang="en-US" smtClean="0"/>
              <a:t>Dublin Core: Ontology for Media </a:t>
            </a:r>
            <a:endParaRPr lang="en-US"/>
          </a:p>
        </p:txBody>
      </p:sp>
      <p:sp>
        <p:nvSpPr>
          <p:cNvPr id="4" name="Rectangle 1"/>
          <p:cNvSpPr>
            <a:spLocks noGrp="1" noChangeArrowheads="1"/>
          </p:cNvSpPr>
          <p:nvPr>
            <p:ph idx="1"/>
          </p:nvPr>
        </p:nvSpPr>
        <p:spPr bwMode="auto">
          <a:xfrm>
            <a:off x="980577" y="2549128"/>
            <a:ext cx="6851556" cy="4308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&lt;rdf:RDF</a:t>
            </a: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xmlns:rdf="http://www.w3.org/1999/02/22-rdf-syntax-ns#"</a:t>
            </a: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xmlns:dc="http://purl.org/dc/elements/1.1/"</a:t>
            </a: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xmlns:region="http://www.country-regions.edu/"&gt;</a:t>
            </a: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  <a:endParaRPr kumimoji="0" lang="en-US" altLang="en-US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&lt;rdf:Description</a:t>
            </a: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rdf:about</a:t>
            </a:r>
            <a:r>
              <a:rPr lang="en-US" altLang="en-US" sz="1800">
                <a:latin typeface="Arial Unicode MS" panose="020B0604020202020204" pitchFamily="34" charset="-128"/>
              </a:rPr>
              <a:t>="https://</a:t>
            </a:r>
            <a:r>
              <a:rPr lang="en-US" altLang="en-US" sz="1800" smtClean="0">
                <a:latin typeface="Arial Unicode MS" panose="020B0604020202020204" pitchFamily="34" charset="-128"/>
              </a:rPr>
              <a:t>www.amazon.com/Adventures-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smtClean="0">
                <a:latin typeface="Arial Unicode MS" panose="020B0604020202020204" pitchFamily="34" charset="-128"/>
              </a:rPr>
              <a:t>Tom-Sawyer-Mark-Twain/dp/1503215679</a:t>
            </a:r>
            <a:r>
              <a:rPr lang="en-US" altLang="en-US" sz="1800">
                <a:latin typeface="Arial Unicode MS" panose="020B0604020202020204" pitchFamily="34" charset="-128"/>
              </a:rPr>
              <a:t>"&gt;</a:t>
            </a: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&lt;dc:title&gt;The Adventure</a:t>
            </a:r>
            <a:r>
              <a:rPr lang="en-US" altLang="en-US" sz="1800" smtClean="0">
                <a:latin typeface="Arial Unicode MS" panose="020B0604020202020204" pitchFamily="34" charset="-128"/>
              </a:rPr>
              <a:t>s of Tom Sawyer</a:t>
            </a: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&lt;/dc:title&gt;</a:t>
            </a: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&lt;dc:author&gt;Mark Twain&lt;/dc:author&gt;</a:t>
            </a: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latin typeface="Arial Unicode MS" panose="020B0604020202020204" pitchFamily="34" charset="-128"/>
              </a:rPr>
              <a:t>&lt;dc:date&gt;1876&lt;/dc:date&gt;</a:t>
            </a:r>
            <a:endParaRPr lang="en-US" altLang="en-US" sz="1100"/>
          </a:p>
          <a:p>
            <a:pPr mar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>
                <a:latin typeface="Arial Unicode MS" panose="020B0604020202020204" pitchFamily="34" charset="-128"/>
              </a:rPr>
              <a:t>&lt;dc:language&gt;English&lt;/dc:language&gt;</a:t>
            </a:r>
            <a:endParaRPr lang="en-US" altLang="en-US" sz="110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&lt;dc:publisher&gt;American</a:t>
            </a:r>
            <a:r>
              <a:rPr kumimoji="0" lang="en-US" altLang="en-US" sz="18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 Publishing Company</a:t>
            </a: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&lt;/dc:publisher&gt;</a:t>
            </a:r>
          </a:p>
          <a:p>
            <a:pPr marL="0" lvl="0" indent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None/>
            </a:pPr>
            <a:r>
              <a:rPr lang="en-US" altLang="en-US" sz="1800" smtClean="0">
                <a:latin typeface="Arial Unicode MS" panose="020B0604020202020204" pitchFamily="34" charset="-128"/>
              </a:rPr>
              <a:t>&lt;dc:ISBN&gt;</a:t>
            </a:r>
            <a:r>
              <a:rPr lang="en-US" sz="1800" smtClean="0"/>
              <a:t>1503215679&lt;/dc:ISBN&gt;</a:t>
            </a: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 Unicode MS" panose="020B0604020202020204" pitchFamily="34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&lt;/rdf:Description&gt;</a:t>
            </a:r>
            <a:endParaRPr kumimoji="0" lang="en-US" altLang="en-US" sz="11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rPr>
              <a:t> </a:t>
            </a:r>
            <a:endParaRPr kumimoji="0" lang="en-US" altLang="en-US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 Unicode MS" panose="020B0604020202020204" pitchFamily="34" charset="-128"/>
              </a:rPr>
              <a:t>&lt;/rdf:RDF&gt;</a:t>
            </a:r>
            <a:endParaRPr kumimoji="0" lang="en-US" altLang="en-US" sz="4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25970" y="1324389"/>
            <a:ext cx="8686801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en-US" sz="2000"/>
              <a:t>RDF ontology for digital </a:t>
            </a:r>
            <a:r>
              <a:rPr lang="en-US" sz="2000" smtClean="0"/>
              <a:t>media, e.g. </a:t>
            </a:r>
            <a:r>
              <a:rPr lang="en-US" altLang="en-US" sz="2000" smtClean="0"/>
              <a:t>for information </a:t>
            </a:r>
            <a:r>
              <a:rPr lang="en-US" altLang="en-US" sz="2000"/>
              <a:t>retrieval/media archiving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en-US" altLang="en-US" sz="2000" smtClean="0"/>
              <a:t>has concept definitions for describing </a:t>
            </a:r>
            <a:r>
              <a:rPr lang="en-US" altLang="en-US" sz="2000"/>
              <a:t>books, journals, </a:t>
            </a:r>
            <a:r>
              <a:rPr lang="en-US" altLang="en-US" sz="2000" smtClean="0"/>
              <a:t>thesises, newspapers, albums, videos, authors</a:t>
            </a:r>
            <a:r>
              <a:rPr lang="en-US" altLang="en-US" sz="2000"/>
              <a:t>, publishers, ISBN, revisions, affiliations, conferences</a:t>
            </a:r>
            <a:r>
              <a:rPr lang="en-US" altLang="en-US" sz="2000" smtClean="0"/>
              <a:t>...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r>
              <a:rPr lang="en-US" sz="2000"/>
              <a:t>handles: agents, collections, versions...</a:t>
            </a:r>
          </a:p>
          <a:p>
            <a:pPr marL="342900" lvl="2" indent="-342900">
              <a:buFont typeface="Arial" panose="020B0604020202020204" pitchFamily="34" charset="0"/>
              <a:buChar char="•"/>
            </a:pPr>
            <a:endParaRPr lang="en-US" altLang="en-US" sz="2000"/>
          </a:p>
        </p:txBody>
      </p:sp>
    </p:spTree>
    <p:extLst>
      <p:ext uri="{BB962C8B-B14F-4D97-AF65-F5344CB8AC3E}">
        <p14:creationId xmlns:p14="http://schemas.microsoft.com/office/powerpoint/2010/main" val="13292735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Forward-Chaining System Architecture</a:t>
            </a:r>
            <a:endParaRPr lang="en-US" altLang="en-US"/>
          </a:p>
        </p:txBody>
      </p:sp>
      <p:sp>
        <p:nvSpPr>
          <p:cNvPr id="39941" name="AutoShape 5"/>
          <p:cNvSpPr>
            <a:spLocks noChangeArrowheads="1"/>
          </p:cNvSpPr>
          <p:nvPr/>
        </p:nvSpPr>
        <p:spPr bwMode="auto">
          <a:xfrm>
            <a:off x="1885950" y="2571750"/>
            <a:ext cx="1600200" cy="12573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350" b="1">
                <a:latin typeface="Arial" panose="020B0604020202020204" pitchFamily="34" charset="0"/>
              </a:rPr>
              <a:t>WORKING</a:t>
            </a:r>
          </a:p>
          <a:p>
            <a:pPr algn="ctr"/>
            <a:r>
              <a:rPr lang="en-US" altLang="en-US" sz="1350" b="1">
                <a:latin typeface="Arial" panose="020B0604020202020204" pitchFamily="34" charset="0"/>
              </a:rPr>
              <a:t>MEMORY</a:t>
            </a:r>
          </a:p>
        </p:txBody>
      </p:sp>
      <p:sp>
        <p:nvSpPr>
          <p:cNvPr id="39942" name="AutoShape 6"/>
          <p:cNvSpPr>
            <a:spLocks noChangeArrowheads="1"/>
          </p:cNvSpPr>
          <p:nvPr/>
        </p:nvSpPr>
        <p:spPr bwMode="auto">
          <a:xfrm>
            <a:off x="1943100" y="4057650"/>
            <a:ext cx="1543050" cy="120015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350" b="1">
                <a:latin typeface="Arial" panose="020B0604020202020204" pitchFamily="34" charset="0"/>
              </a:rPr>
              <a:t>RULE </a:t>
            </a:r>
          </a:p>
          <a:p>
            <a:pPr algn="ctr"/>
            <a:r>
              <a:rPr lang="en-US" altLang="en-US" sz="1350" b="1">
                <a:latin typeface="Arial" panose="020B0604020202020204" pitchFamily="34" charset="0"/>
              </a:rPr>
              <a:t>BASE</a:t>
            </a:r>
          </a:p>
        </p:txBody>
      </p:sp>
      <p:sp>
        <p:nvSpPr>
          <p:cNvPr id="39943" name="AutoShape 7"/>
          <p:cNvSpPr>
            <a:spLocks noChangeArrowheads="1"/>
          </p:cNvSpPr>
          <p:nvPr/>
        </p:nvSpPr>
        <p:spPr bwMode="auto">
          <a:xfrm>
            <a:off x="6115050" y="3543300"/>
            <a:ext cx="1600200" cy="914400"/>
          </a:xfrm>
          <a:prstGeom prst="roundRect">
            <a:avLst>
              <a:gd name="adj" fmla="val 16667"/>
            </a:avLst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350" b="1">
                <a:latin typeface="Arial" panose="020B0604020202020204" pitchFamily="34" charset="0"/>
              </a:rPr>
              <a:t>EXECUTION</a:t>
            </a:r>
          </a:p>
          <a:p>
            <a:pPr algn="ctr"/>
            <a:r>
              <a:rPr lang="en-US" altLang="en-US" sz="1350" b="1">
                <a:latin typeface="Arial" panose="020B0604020202020204" pitchFamily="34" charset="0"/>
              </a:rPr>
              <a:t>ENGINE</a:t>
            </a:r>
          </a:p>
        </p:txBody>
      </p:sp>
      <p:sp>
        <p:nvSpPr>
          <p:cNvPr id="39940" name="AutoShape 4"/>
          <p:cNvSpPr>
            <a:spLocks noChangeArrowheads="1"/>
          </p:cNvSpPr>
          <p:nvPr/>
        </p:nvSpPr>
        <p:spPr bwMode="auto">
          <a:xfrm>
            <a:off x="4114800" y="2571750"/>
            <a:ext cx="1600200" cy="2800350"/>
          </a:xfrm>
          <a:prstGeom prst="roundRect">
            <a:avLst>
              <a:gd name="adj" fmla="val 16667"/>
            </a:avLst>
          </a:prstGeom>
          <a:solidFill>
            <a:srgbClr val="CC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pPr algn="ctr"/>
            <a:r>
              <a:rPr lang="en-US" altLang="en-US" sz="1350" b="1">
                <a:latin typeface="Arial" panose="020B0604020202020204" pitchFamily="34" charset="0"/>
              </a:rPr>
              <a:t>INFERENCE</a:t>
            </a:r>
          </a:p>
          <a:p>
            <a:pPr algn="ctr"/>
            <a:r>
              <a:rPr lang="en-US" altLang="en-US" sz="1350" b="1">
                <a:latin typeface="Arial" panose="020B0604020202020204" pitchFamily="34" charset="0"/>
              </a:rPr>
              <a:t>ENGINE</a:t>
            </a:r>
          </a:p>
        </p:txBody>
      </p:sp>
      <p:sp>
        <p:nvSpPr>
          <p:cNvPr id="39944" name="AutoShape 8"/>
          <p:cNvSpPr>
            <a:spLocks noChangeArrowheads="1"/>
          </p:cNvSpPr>
          <p:nvPr/>
        </p:nvSpPr>
        <p:spPr bwMode="auto">
          <a:xfrm>
            <a:off x="4343400" y="3657600"/>
            <a:ext cx="1143000" cy="57150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500" b="1">
                <a:latin typeface="Arial" panose="020B0604020202020204" pitchFamily="34" charset="0"/>
              </a:rPr>
              <a:t>PATTERN</a:t>
            </a:r>
          </a:p>
          <a:p>
            <a:pPr algn="ctr"/>
            <a:r>
              <a:rPr lang="en-US" altLang="en-US" sz="1500" b="1">
                <a:latin typeface="Arial" panose="020B0604020202020204" pitchFamily="34" charset="0"/>
              </a:rPr>
              <a:t>MATCHER</a:t>
            </a:r>
          </a:p>
        </p:txBody>
      </p:sp>
      <p:sp>
        <p:nvSpPr>
          <p:cNvPr id="39945" name="AutoShape 9"/>
          <p:cNvSpPr>
            <a:spLocks noChangeArrowheads="1"/>
          </p:cNvSpPr>
          <p:nvPr/>
        </p:nvSpPr>
        <p:spPr bwMode="auto">
          <a:xfrm>
            <a:off x="4343400" y="4686300"/>
            <a:ext cx="1143000" cy="514350"/>
          </a:xfrm>
          <a:prstGeom prst="roundRect">
            <a:avLst>
              <a:gd name="adj" fmla="val 16667"/>
            </a:avLst>
          </a:prstGeom>
          <a:solidFill>
            <a:schemeClr val="bg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en-US" sz="1500" b="1">
                <a:latin typeface="Arial" panose="020B0604020202020204" pitchFamily="34" charset="0"/>
              </a:rPr>
              <a:t>AGENDA</a:t>
            </a:r>
          </a:p>
        </p:txBody>
      </p:sp>
      <p:cxnSp>
        <p:nvCxnSpPr>
          <p:cNvPr id="39947" name="AutoShape 11"/>
          <p:cNvCxnSpPr>
            <a:cxnSpLocks noChangeShapeType="1"/>
            <a:stCxn id="39942" idx="3"/>
            <a:endCxn id="39944" idx="1"/>
          </p:cNvCxnSpPr>
          <p:nvPr/>
        </p:nvCxnSpPr>
        <p:spPr bwMode="auto">
          <a:xfrm flipV="1">
            <a:off x="3486150" y="3943350"/>
            <a:ext cx="857250" cy="714375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48" name="AutoShape 12"/>
          <p:cNvCxnSpPr>
            <a:cxnSpLocks noChangeShapeType="1"/>
            <a:stCxn id="39941" idx="3"/>
            <a:endCxn id="39944" idx="1"/>
          </p:cNvCxnSpPr>
          <p:nvPr/>
        </p:nvCxnSpPr>
        <p:spPr bwMode="auto">
          <a:xfrm>
            <a:off x="3486150" y="3200400"/>
            <a:ext cx="857250" cy="742950"/>
          </a:xfrm>
          <a:prstGeom prst="bentConnector3">
            <a:avLst>
              <a:gd name="adj1" fmla="val 50000"/>
            </a:avLst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49" name="AutoShape 13"/>
          <p:cNvCxnSpPr>
            <a:cxnSpLocks noChangeShapeType="1"/>
            <a:stCxn id="39944" idx="2"/>
            <a:endCxn id="39945" idx="0"/>
          </p:cNvCxnSpPr>
          <p:nvPr/>
        </p:nvCxnSpPr>
        <p:spPr bwMode="auto">
          <a:xfrm>
            <a:off x="4914900" y="4229100"/>
            <a:ext cx="0" cy="457200"/>
          </a:xfrm>
          <a:prstGeom prst="straightConnector1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950" name="AutoShape 14"/>
          <p:cNvCxnSpPr>
            <a:cxnSpLocks noChangeShapeType="1"/>
            <a:stCxn id="39945" idx="3"/>
            <a:endCxn id="39943" idx="2"/>
          </p:cNvCxnSpPr>
          <p:nvPr/>
        </p:nvCxnSpPr>
        <p:spPr bwMode="auto">
          <a:xfrm flipV="1">
            <a:off x="5486400" y="4457700"/>
            <a:ext cx="1428750" cy="485775"/>
          </a:xfrm>
          <a:prstGeom prst="bentConnector2">
            <a:avLst/>
          </a:prstGeom>
          <a:noFill/>
          <a:ln w="38100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489514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9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9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99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99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39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39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99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39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399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39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1" grpId="0" animBg="1" autoUpdateAnimBg="0"/>
      <p:bldP spid="39942" grpId="0" animBg="1" autoUpdateAnimBg="0"/>
      <p:bldP spid="39943" grpId="0" animBg="1" autoUpdateAnimBg="0"/>
      <p:bldP spid="39940" grpId="0" animBg="1" autoUpdateAnimBg="0"/>
      <p:bldP spid="39944" grpId="0" animBg="1" autoUpdateAnimBg="0"/>
      <p:bldP spid="39945" grpId="0" animBg="1" autoUpdateAnimBg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Ontology for Organizations</a:t>
            </a:r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609870"/>
            <a:ext cx="9144000" cy="4620810"/>
          </a:xfrm>
        </p:spPr>
      </p:pic>
    </p:spTree>
    <p:extLst>
      <p:ext uri="{BB962C8B-B14F-4D97-AF65-F5344CB8AC3E}">
        <p14:creationId xmlns:p14="http://schemas.microsoft.com/office/powerpoint/2010/main" val="129279392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3474" y="780392"/>
            <a:ext cx="8103477" cy="6077608"/>
          </a:xfrm>
          <a:prstGeom prst="rect">
            <a:avLst/>
          </a:prstGeom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628650" y="144409"/>
            <a:ext cx="7886700" cy="769991"/>
          </a:xfrm>
        </p:spPr>
        <p:txBody>
          <a:bodyPr/>
          <a:lstStyle/>
          <a:p>
            <a:r>
              <a:rPr lang="en-US" smtClean="0"/>
              <a:t>Protege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968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856" y="0"/>
            <a:ext cx="9144000" cy="6901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8296454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787400"/>
            <a:ext cx="7886700" cy="5389563"/>
          </a:xfrm>
        </p:spPr>
        <p:txBody>
          <a:bodyPr/>
          <a:lstStyle/>
          <a:p>
            <a:r>
              <a:rPr lang="en-US" smtClean="0"/>
              <a:t>other knowledge representation systems not covered:</a:t>
            </a:r>
          </a:p>
          <a:p>
            <a:pPr lvl="1"/>
            <a:r>
              <a:rPr lang="en-US" smtClean="0"/>
              <a:t>semantic networks; conceptual graphs</a:t>
            </a:r>
          </a:p>
          <a:p>
            <a:pPr lvl="1"/>
            <a:r>
              <a:rPr lang="en-US" smtClean="0"/>
              <a:t>frames</a:t>
            </a:r>
          </a:p>
          <a:p>
            <a:pPr lvl="1"/>
            <a:r>
              <a:rPr lang="en-US"/>
              <a:t>semantic primitives</a:t>
            </a:r>
          </a:p>
          <a:p>
            <a:pPr lvl="1"/>
            <a:r>
              <a:rPr lang="en-US" smtClean="0"/>
              <a:t>default/nonmonotonic logic; circumscription</a:t>
            </a:r>
          </a:p>
          <a:p>
            <a:pPr lvl="1"/>
            <a:r>
              <a:rPr lang="en-US" smtClean="0"/>
              <a:t>fuzzy logic</a:t>
            </a:r>
          </a:p>
          <a:p>
            <a:pPr lvl="1"/>
            <a:r>
              <a:rPr lang="en-US" smtClean="0"/>
              <a:t>modal logics</a:t>
            </a:r>
          </a:p>
          <a:p>
            <a:pPr lvl="1"/>
            <a:r>
              <a:rPr lang="en-US"/>
              <a:t>t</a:t>
            </a:r>
            <a:r>
              <a:rPr lang="en-US" smtClean="0"/>
              <a:t>ruth-maintenance systems</a:t>
            </a:r>
          </a:p>
          <a:p>
            <a:pPr lvl="1"/>
            <a:r>
              <a:rPr lang="en-US" smtClean="0"/>
              <a:t>Cyc</a:t>
            </a:r>
          </a:p>
          <a:p>
            <a:pPr lvl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73665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Rete Algorithm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5636" y="1524000"/>
            <a:ext cx="8464990" cy="4525963"/>
          </a:xfrm>
        </p:spPr>
        <p:txBody>
          <a:bodyPr>
            <a:noAutofit/>
          </a:bodyPr>
          <a:lstStyle/>
          <a:p>
            <a:r>
              <a:rPr lang="en-US" altLang="en-US" smtClean="0"/>
              <a:t>representation </a:t>
            </a:r>
            <a:r>
              <a:rPr lang="en-US" altLang="en-US"/>
              <a:t>of </a:t>
            </a:r>
            <a:r>
              <a:rPr lang="en-US" altLang="en-US" smtClean="0"/>
              <a:t>knowledge as a </a:t>
            </a:r>
            <a:r>
              <a:rPr lang="en-US" altLang="en-US" i="1" smtClean="0"/>
              <a:t>network, </a:t>
            </a:r>
            <a:r>
              <a:rPr lang="en-US" altLang="en-US" smtClean="0"/>
              <a:t>where </a:t>
            </a:r>
            <a:r>
              <a:rPr lang="en-US" altLang="en-US"/>
              <a:t>nodes </a:t>
            </a:r>
            <a:r>
              <a:rPr lang="en-US" altLang="en-US" smtClean="0"/>
              <a:t>represent literals </a:t>
            </a:r>
            <a:r>
              <a:rPr lang="en-US" altLang="en-US"/>
              <a:t>(</a:t>
            </a:r>
            <a:r>
              <a:rPr lang="en-US" altLang="en-US" smtClean="0"/>
              <a:t>predicates)</a:t>
            </a:r>
            <a:endParaRPr lang="en-US" altLang="en-US"/>
          </a:p>
          <a:p>
            <a:pPr>
              <a:lnSpc>
                <a:spcPct val="80000"/>
              </a:lnSpc>
            </a:pPr>
            <a:r>
              <a:rPr lang="en-US" altLang="en-US"/>
              <a:t>rules link antecedents to </a:t>
            </a:r>
            <a:r>
              <a:rPr lang="en-US" altLang="en-US" smtClean="0"/>
              <a:t>consequents</a:t>
            </a:r>
            <a:endParaRPr lang="en-US" altLang="en-US"/>
          </a:p>
          <a:p>
            <a:pPr>
              <a:lnSpc>
                <a:spcPct val="80000"/>
              </a:lnSpc>
            </a:pPr>
            <a:r>
              <a:rPr lang="en-US" altLang="en-US" smtClean="0"/>
              <a:t>start </a:t>
            </a:r>
            <a:r>
              <a:rPr lang="en-US" altLang="en-US"/>
              <a:t>by </a:t>
            </a:r>
            <a:r>
              <a:rPr lang="en-US" altLang="en-US" i="1"/>
              <a:t>activating</a:t>
            </a:r>
            <a:r>
              <a:rPr lang="en-US" altLang="en-US"/>
              <a:t> nodes corresponding to </a:t>
            </a:r>
            <a:r>
              <a:rPr lang="en-US" altLang="en-US" smtClean="0"/>
              <a:t>initial facts</a:t>
            </a:r>
            <a:endParaRPr lang="en-US" altLang="en-US"/>
          </a:p>
          <a:p>
            <a:pPr>
              <a:lnSpc>
                <a:spcPct val="80000"/>
              </a:lnSpc>
            </a:pPr>
            <a:r>
              <a:rPr lang="en-US" altLang="en-US" smtClean="0"/>
              <a:t>uses efficient indexing of predicates to determine which rules can fire</a:t>
            </a:r>
          </a:p>
          <a:p>
            <a:pPr>
              <a:lnSpc>
                <a:spcPct val="80000"/>
              </a:lnSpc>
            </a:pPr>
            <a:r>
              <a:rPr lang="en-US" altLang="en-US" smtClean="0"/>
              <a:t>in each </a:t>
            </a:r>
            <a:r>
              <a:rPr lang="en-US" altLang="en-US"/>
              <a:t>iteration, determine which rules can fire</a:t>
            </a:r>
          </a:p>
          <a:p>
            <a:pPr>
              <a:lnSpc>
                <a:spcPct val="80000"/>
              </a:lnSpc>
            </a:pPr>
            <a:r>
              <a:rPr lang="en-US" altLang="en-US"/>
              <a:t>pick one </a:t>
            </a:r>
            <a:r>
              <a:rPr lang="en-US" altLang="en-US" smtClean="0"/>
              <a:t>(with highest priority) and </a:t>
            </a:r>
            <a:r>
              <a:rPr lang="en-US" altLang="en-US"/>
              <a:t>modify </a:t>
            </a:r>
            <a:r>
              <a:rPr lang="en-US" altLang="en-US" smtClean="0"/>
              <a:t>the network</a:t>
            </a:r>
            <a:endParaRPr lang="en-US" altLang="en-US"/>
          </a:p>
          <a:p>
            <a:pPr>
              <a:lnSpc>
                <a:spcPct val="80000"/>
              </a:lnSpc>
            </a:pPr>
            <a:r>
              <a:rPr lang="en-US" altLang="en-US"/>
              <a:t>run until quiescence</a:t>
            </a:r>
          </a:p>
          <a:p>
            <a:pPr>
              <a:lnSpc>
                <a:spcPct val="80000"/>
              </a:lnSpc>
            </a:pPr>
            <a:r>
              <a:rPr lang="en-US" altLang="en-US"/>
              <a:t>produces all the consequences of the facts</a:t>
            </a:r>
          </a:p>
        </p:txBody>
      </p:sp>
    </p:spTree>
    <p:extLst>
      <p:ext uri="{BB962C8B-B14F-4D97-AF65-F5344CB8AC3E}">
        <p14:creationId xmlns:p14="http://schemas.microsoft.com/office/powerpoint/2010/main" val="609429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Example Rete </a:t>
            </a:r>
            <a:r>
              <a:rPr lang="en-US" altLang="en-US" smtClean="0"/>
              <a:t>Network</a:t>
            </a:r>
            <a:br>
              <a:rPr lang="en-US" altLang="en-US" smtClean="0"/>
            </a:br>
            <a:r>
              <a:rPr lang="en-US" altLang="en-US" sz="2800" smtClean="0"/>
              <a:t>from: </a:t>
            </a:r>
            <a:r>
              <a:rPr lang="en-US" sz="2800" i="1" smtClean="0">
                <a:hlinkClick r:id="rId2"/>
              </a:rPr>
              <a:t>www.ai.mit.edu/courses/6.034b/rete-soln.pdf</a:t>
            </a:r>
            <a:r>
              <a:rPr lang="en-US"/>
              <a:t/>
            </a:r>
            <a:br>
              <a:rPr lang="en-US"/>
            </a:br>
            <a:endParaRPr lang="en-US" altLang="en-US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10685" y="1207523"/>
            <a:ext cx="5133315" cy="565047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4"/>
          <a:srcRect t="43778" r="50122"/>
          <a:stretch/>
        </p:blipFill>
        <p:spPr>
          <a:xfrm>
            <a:off x="0" y="1265049"/>
            <a:ext cx="3103334" cy="132463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5"/>
          <a:srcRect r="52621"/>
          <a:stretch/>
        </p:blipFill>
        <p:spPr>
          <a:xfrm>
            <a:off x="1" y="5229256"/>
            <a:ext cx="2480650" cy="83203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6"/>
          <a:srcRect l="49999" r="1" b="-1471"/>
          <a:stretch/>
        </p:blipFill>
        <p:spPr>
          <a:xfrm>
            <a:off x="0" y="4484093"/>
            <a:ext cx="2897109" cy="715329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6"/>
          <a:srcRect r="52668" b="-7358"/>
          <a:stretch/>
        </p:blipFill>
        <p:spPr>
          <a:xfrm>
            <a:off x="0" y="3726521"/>
            <a:ext cx="2742527" cy="756838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4"/>
          <a:srcRect l="56201" t="51631"/>
          <a:stretch/>
        </p:blipFill>
        <p:spPr>
          <a:xfrm>
            <a:off x="0" y="2571184"/>
            <a:ext cx="2725094" cy="1139624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5"/>
          <a:srcRect l="48570"/>
          <a:stretch/>
        </p:blipFill>
        <p:spPr>
          <a:xfrm>
            <a:off x="0" y="6002449"/>
            <a:ext cx="2768817" cy="8555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3055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/>
              <a:t>Conflict Resolution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28650" y="1512358"/>
            <a:ext cx="7886700" cy="4351338"/>
          </a:xfrm>
        </p:spPr>
        <p:txBody>
          <a:bodyPr/>
          <a:lstStyle/>
          <a:p>
            <a:r>
              <a:rPr lang="en-US" altLang="en-US" smtClean="0"/>
              <a:t>a common issue in FC that has to be dealt with</a:t>
            </a:r>
          </a:p>
          <a:p>
            <a:r>
              <a:rPr lang="en-US" altLang="en-US" smtClean="0"/>
              <a:t>What </a:t>
            </a:r>
            <a:r>
              <a:rPr lang="en-US" altLang="en-US"/>
              <a:t>happens when </a:t>
            </a:r>
            <a:r>
              <a:rPr lang="en-US" altLang="en-US" smtClean="0"/>
              <a:t>two </a:t>
            </a:r>
            <a:r>
              <a:rPr lang="en-US" altLang="en-US"/>
              <a:t>rules can fire that have opposite effects? </a:t>
            </a:r>
            <a:endParaRPr lang="en-US" altLang="en-US" smtClean="0"/>
          </a:p>
          <a:p>
            <a:pPr lvl="1"/>
            <a:r>
              <a:rPr lang="en-US" altLang="en-US"/>
              <a:t>some rules can retract antecedents of other rules</a:t>
            </a:r>
          </a:p>
          <a:p>
            <a:pPr lvl="1"/>
            <a:r>
              <a:rPr lang="en-US" altLang="en-US" smtClean="0"/>
              <a:t>e.g. one rule says assert(P</a:t>
            </a:r>
            <a:r>
              <a:rPr lang="en-US" altLang="en-US"/>
              <a:t>) and </a:t>
            </a:r>
            <a:r>
              <a:rPr lang="en-US" altLang="en-US" smtClean="0"/>
              <a:t>the other says retract(P)</a:t>
            </a:r>
            <a:endParaRPr lang="en-US" altLang="en-US"/>
          </a:p>
          <a:p>
            <a:pPr lvl="1"/>
            <a:r>
              <a:rPr lang="en-US" altLang="en-US" smtClean="0"/>
              <a:t>assign </a:t>
            </a:r>
            <a:r>
              <a:rPr lang="en-US" altLang="en-US"/>
              <a:t>numeric priorities to rules – highest </a:t>
            </a:r>
            <a:r>
              <a:rPr lang="en-US" altLang="en-US" smtClean="0"/>
              <a:t>wins</a:t>
            </a:r>
          </a:p>
          <a:p>
            <a:r>
              <a:rPr lang="en-US" altLang="en-US"/>
              <a:t>Subsumption Architecture (Rodney Brooks)</a:t>
            </a:r>
          </a:p>
          <a:p>
            <a:pPr lvl="1"/>
            <a:r>
              <a:rPr lang="en-US" altLang="en-US"/>
              <a:t>intelligent behavior in robots can be produced in a decentralized way by a lot </a:t>
            </a:r>
            <a:r>
              <a:rPr lang="en-US" altLang="en-US" smtClean="0"/>
              <a:t>of simple </a:t>
            </a:r>
            <a:r>
              <a:rPr lang="en-US" altLang="en-US"/>
              <a:t>rules interacting</a:t>
            </a:r>
          </a:p>
          <a:p>
            <a:pPr lvl="1"/>
            <a:r>
              <a:rPr lang="en-US" altLang="en-US"/>
              <a:t>divide </a:t>
            </a:r>
            <a:r>
              <a:rPr lang="en-US" altLang="en-US" i="1"/>
              <a:t>behaviors</a:t>
            </a:r>
            <a:r>
              <a:rPr lang="en-US" altLang="en-US"/>
              <a:t> into lower-level basic survival behaviors that have higher priority, and higher-level goal-directed behaviors</a:t>
            </a:r>
          </a:p>
          <a:p>
            <a:pPr lvl="1"/>
            <a:r>
              <a:rPr lang="en-US" altLang="en-US"/>
              <a:t>example: 6-legged robot ants learning to walk</a:t>
            </a:r>
          </a:p>
          <a:p>
            <a:endParaRPr lang="en-US" altLang="en-US"/>
          </a:p>
          <a:p>
            <a:pPr lvl="1"/>
            <a:endParaRPr lang="en-US" altLang="en-US"/>
          </a:p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1561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JESS - Java Expert System Shell</a:t>
            </a:r>
            <a:br>
              <a:rPr lang="en-US"/>
            </a:b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366345"/>
            <a:ext cx="8515350" cy="4810618"/>
          </a:xfrm>
        </p:spPr>
        <p:txBody>
          <a:bodyPr/>
          <a:lstStyle/>
          <a:p>
            <a:pPr marL="285750" indent="-285750"/>
            <a:r>
              <a:rPr lang="en-US" sz="2400" smtClean="0"/>
              <a:t>developed </a:t>
            </a:r>
            <a:r>
              <a:rPr lang="en-US" sz="2400"/>
              <a:t>by Ernest Friedman-Hill at Sandia (https://herzberg.ca.sandia.gov/)</a:t>
            </a:r>
          </a:p>
          <a:p>
            <a:pPr marL="285750" indent="-285750"/>
            <a:r>
              <a:rPr lang="en-US" sz="2400" smtClean="0"/>
              <a:t>evolved from CLIPS (C-language Integrated Prod. Sys.) at NASA</a:t>
            </a:r>
          </a:p>
          <a:p>
            <a:pPr marL="285750" indent="-285750"/>
            <a:r>
              <a:rPr lang="en-US" sz="2400" smtClean="0"/>
              <a:t>Java implementation of Forward-Chaining </a:t>
            </a:r>
            <a:r>
              <a:rPr lang="en-US" sz="2400"/>
              <a:t>and Rete </a:t>
            </a:r>
            <a:r>
              <a:rPr lang="en-US" sz="2400" smtClean="0"/>
              <a:t>algorithm</a:t>
            </a:r>
          </a:p>
          <a:p>
            <a:pPr marL="285750" indent="-285750"/>
            <a:r>
              <a:rPr lang="en-US" sz="2400" smtClean="0"/>
              <a:t>can interface reasoning with GUI, controllers, etc.</a:t>
            </a:r>
          </a:p>
          <a:p>
            <a:pPr marL="285750" indent="-285750"/>
            <a:r>
              <a:rPr lang="en-US" sz="2400" smtClean="0"/>
              <a:t>example of syntax for rules:</a:t>
            </a:r>
          </a:p>
          <a:p>
            <a:pPr marL="742950" lvl="1" indent="-285750"/>
            <a:endParaRPr lang="en-US"/>
          </a:p>
          <a:p>
            <a:pPr marL="742950" lvl="1" indent="-285750"/>
            <a:endParaRPr lang="en-US"/>
          </a:p>
        </p:txBody>
      </p:sp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2067799" y="4309166"/>
            <a:ext cx="4458272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altLang="en-US" b="1">
                <a:latin typeface="Courier New" panose="02070309020205020404" pitchFamily="49" charset="0"/>
              </a:rPr>
              <a:t>(defrule library-rule-1 </a:t>
            </a:r>
          </a:p>
          <a:p>
            <a:r>
              <a:rPr lang="en-US" altLang="en-US" b="1">
                <a:latin typeface="Courier New" panose="02070309020205020404" pitchFamily="49" charset="0"/>
              </a:rPr>
              <a:t>  (book (name ?X) </a:t>
            </a:r>
            <a:endParaRPr lang="en-US" altLang="en-US" b="1" smtClean="0">
              <a:latin typeface="Courier New" panose="02070309020205020404" pitchFamily="49" charset="0"/>
            </a:endParaRPr>
          </a:p>
          <a:p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 b="1" smtClean="0">
                <a:latin typeface="Courier New" panose="02070309020205020404" pitchFamily="49" charset="0"/>
              </a:rPr>
              <a:t> (</a:t>
            </a:r>
            <a:r>
              <a:rPr lang="en-US" altLang="en-US" b="1">
                <a:latin typeface="Courier New" panose="02070309020205020404" pitchFamily="49" charset="0"/>
              </a:rPr>
              <a:t>status late) </a:t>
            </a:r>
            <a:endParaRPr lang="en-US" altLang="en-US" b="1" smtClean="0">
              <a:latin typeface="Courier New" panose="02070309020205020404" pitchFamily="49" charset="0"/>
            </a:endParaRPr>
          </a:p>
          <a:p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 b="1" smtClean="0">
                <a:latin typeface="Courier New" panose="02070309020205020404" pitchFamily="49" charset="0"/>
              </a:rPr>
              <a:t> (</a:t>
            </a:r>
            <a:r>
              <a:rPr lang="en-US" altLang="en-US" b="1">
                <a:latin typeface="Courier New" panose="02070309020205020404" pitchFamily="49" charset="0"/>
              </a:rPr>
              <a:t>borrower ?Y)) </a:t>
            </a:r>
          </a:p>
          <a:p>
            <a:r>
              <a:rPr lang="en-US" altLang="en-US" b="1">
                <a:latin typeface="Courier New" panose="02070309020205020404" pitchFamily="49" charset="0"/>
              </a:rPr>
              <a:t>  (borrower (name ?Y) </a:t>
            </a:r>
            <a:endParaRPr lang="en-US" altLang="en-US" b="1" smtClean="0">
              <a:latin typeface="Courier New" panose="02070309020205020404" pitchFamily="49" charset="0"/>
            </a:endParaRPr>
          </a:p>
          <a:p>
            <a:r>
              <a:rPr lang="en-US" altLang="en-US" b="1">
                <a:latin typeface="Courier New" panose="02070309020205020404" pitchFamily="49" charset="0"/>
              </a:rPr>
              <a:t> </a:t>
            </a:r>
            <a:r>
              <a:rPr lang="en-US" altLang="en-US" b="1" smtClean="0">
                <a:latin typeface="Courier New" panose="02070309020205020404" pitchFamily="49" charset="0"/>
              </a:rPr>
              <a:t> (</a:t>
            </a:r>
            <a:r>
              <a:rPr lang="en-US" altLang="en-US" b="1">
                <a:latin typeface="Courier New" panose="02070309020205020404" pitchFamily="49" charset="0"/>
              </a:rPr>
              <a:t>address ?Z)) </a:t>
            </a:r>
          </a:p>
          <a:p>
            <a:r>
              <a:rPr lang="en-US" altLang="en-US" b="1">
                <a:latin typeface="Courier New" panose="02070309020205020404" pitchFamily="49" charset="0"/>
              </a:rPr>
              <a:t>  =&gt; </a:t>
            </a:r>
          </a:p>
          <a:p>
            <a:r>
              <a:rPr lang="en-US" altLang="en-US" b="1">
                <a:latin typeface="Courier New" panose="02070309020205020404" pitchFamily="49" charset="0"/>
              </a:rPr>
              <a:t>  (send-late-notice ?X ?Y ?Z)) </a:t>
            </a:r>
          </a:p>
        </p:txBody>
      </p:sp>
    </p:spTree>
    <p:extLst>
      <p:ext uri="{BB962C8B-B14F-4D97-AF65-F5344CB8AC3E}">
        <p14:creationId xmlns:p14="http://schemas.microsoft.com/office/powerpoint/2010/main" val="33710235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4800600" cy="715963"/>
          </a:xfrm>
        </p:spPr>
        <p:txBody>
          <a:bodyPr/>
          <a:lstStyle/>
          <a:p>
            <a:r>
              <a:rPr lang="en-US" altLang="en-US" sz="4000" smtClean="0"/>
              <a:t>Example </a:t>
            </a:r>
            <a:r>
              <a:rPr lang="en-US" altLang="en-US" sz="4000"/>
              <a:t>in JESS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990600"/>
            <a:ext cx="8229600" cy="5135563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1400" b="1">
                <a:latin typeface="Courier New" panose="02070309020205020404" pitchFamily="49" charset="0"/>
              </a:rPr>
              <a:t>(deffacts trouble_shooting </a:t>
            </a:r>
          </a:p>
          <a:p>
            <a:pPr>
              <a:buFontTx/>
              <a:buNone/>
            </a:pPr>
            <a:r>
              <a:rPr lang="en-US" altLang="en-US" sz="1400" b="1">
                <a:latin typeface="Courier New" panose="02070309020205020404" pitchFamily="49" charset="0"/>
              </a:rPr>
              <a:t>   (car_problem (name ignition_key) (status on)) </a:t>
            </a:r>
          </a:p>
          <a:p>
            <a:pPr>
              <a:buFontTx/>
              <a:buNone/>
            </a:pPr>
            <a:r>
              <a:rPr lang="en-US" altLang="en-US" sz="1400" b="1">
                <a:latin typeface="Courier New" panose="02070309020205020404" pitchFamily="49" charset="0"/>
              </a:rPr>
              <a:t>   (car_problem (name engine) (status wont_start)) </a:t>
            </a:r>
          </a:p>
          <a:p>
            <a:pPr>
              <a:buFontTx/>
              <a:buNone/>
            </a:pPr>
            <a:r>
              <a:rPr lang="en-US" altLang="en-US" sz="1400" b="1">
                <a:latin typeface="Courier New" panose="02070309020205020404" pitchFamily="49" charset="0"/>
              </a:rPr>
              <a:t>   (car_problem (name headlights) (status work)) ) </a:t>
            </a:r>
          </a:p>
          <a:p>
            <a:pPr>
              <a:buFontTx/>
              <a:buNone/>
            </a:pPr>
            <a:endParaRPr lang="en-US" altLang="en-US" sz="14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1400" b="1">
                <a:latin typeface="Courier New" panose="02070309020205020404" pitchFamily="49" charset="0"/>
              </a:rPr>
              <a:t>(defrule rule1 </a:t>
            </a:r>
          </a:p>
          <a:p>
            <a:pPr>
              <a:buFontTx/>
              <a:buNone/>
            </a:pPr>
            <a:r>
              <a:rPr lang="en-US" altLang="en-US" sz="1400" b="1">
                <a:latin typeface="Courier New" panose="02070309020205020404" pitchFamily="49" charset="0"/>
              </a:rPr>
              <a:t>   (car_problem (name ignition_key) (status on)) </a:t>
            </a:r>
          </a:p>
          <a:p>
            <a:pPr>
              <a:buFontTx/>
              <a:buNone/>
            </a:pPr>
            <a:r>
              <a:rPr lang="en-US" altLang="en-US" sz="1400" b="1">
                <a:latin typeface="Courier New" panose="02070309020205020404" pitchFamily="49" charset="0"/>
              </a:rPr>
              <a:t>   (car_problem (name engine) (status wont_start) </a:t>
            </a:r>
          </a:p>
          <a:p>
            <a:pPr>
              <a:buFontTx/>
              <a:buNone/>
            </a:pPr>
            <a:r>
              <a:rPr lang="en-US" altLang="en-US" sz="1400" b="1">
                <a:latin typeface="Courier New" panose="02070309020205020404" pitchFamily="49" charset="0"/>
              </a:rPr>
              <a:t>   (car_problem (name battery) (status OK)) </a:t>
            </a:r>
          </a:p>
          <a:p>
            <a:pPr>
              <a:buFontTx/>
              <a:buNone/>
            </a:pPr>
            <a:r>
              <a:rPr lang="en-US" altLang="en-US" sz="1400" b="1">
                <a:latin typeface="Courier New" panose="02070309020205020404" pitchFamily="49" charset="0"/>
              </a:rPr>
              <a:t>   =&gt;</a:t>
            </a:r>
          </a:p>
          <a:p>
            <a:pPr>
              <a:buFontTx/>
              <a:buNone/>
            </a:pPr>
            <a:r>
              <a:rPr lang="en-US" altLang="en-US" sz="1400" b="1">
                <a:latin typeface="Courier New" panose="02070309020205020404" pitchFamily="49" charset="0"/>
              </a:rPr>
              <a:t>   assert (car_problem (name starter) (status faulty))) ) </a:t>
            </a:r>
          </a:p>
          <a:p>
            <a:pPr>
              <a:buFontTx/>
              <a:buNone/>
            </a:pPr>
            <a:endParaRPr lang="en-US" altLang="en-US" sz="14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r>
              <a:rPr lang="en-US" altLang="en-US" sz="1400" b="1">
                <a:latin typeface="Courier New" panose="02070309020205020404" pitchFamily="49" charset="0"/>
              </a:rPr>
              <a:t>(defrule rule2</a:t>
            </a:r>
          </a:p>
          <a:p>
            <a:pPr>
              <a:buFontTx/>
              <a:buNone/>
            </a:pPr>
            <a:r>
              <a:rPr lang="en-US" altLang="en-US" sz="1400" b="1">
                <a:latin typeface="Courier New" panose="02070309020205020404" pitchFamily="49" charset="0"/>
              </a:rPr>
              <a:t>   (car_problem (name headlights) (status work)) </a:t>
            </a:r>
          </a:p>
          <a:p>
            <a:pPr>
              <a:buFontTx/>
              <a:buNone/>
            </a:pPr>
            <a:r>
              <a:rPr lang="en-US" altLang="en-US" sz="1400" b="1">
                <a:latin typeface="Courier New" panose="02070309020205020404" pitchFamily="49" charset="0"/>
              </a:rPr>
              <a:t>   =&gt;</a:t>
            </a:r>
          </a:p>
          <a:p>
            <a:pPr>
              <a:buFontTx/>
              <a:buNone/>
            </a:pPr>
            <a:r>
              <a:rPr lang="en-US" altLang="en-US" sz="1400" b="1">
                <a:latin typeface="Courier New" panose="02070309020205020404" pitchFamily="49" charset="0"/>
              </a:rPr>
              <a:t>   assert (car_problem (name battery) (status OK)) )</a:t>
            </a:r>
          </a:p>
          <a:p>
            <a:pPr>
              <a:buFontTx/>
              <a:buNone/>
            </a:pPr>
            <a:endParaRPr lang="en-US" altLang="en-US" sz="14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endParaRPr lang="en-US" altLang="en-US" sz="1400" b="1">
              <a:latin typeface="Courier New" panose="02070309020205020404" pitchFamily="49" charset="0"/>
            </a:endParaRP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7362825" y="508766"/>
            <a:ext cx="17811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ignition_key: on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5638799" y="2876221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endParaRPr lang="en-US" altLang="en-US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7118130" y="4014458"/>
            <a:ext cx="15144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starter: faulty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4929351" y="451451"/>
            <a:ext cx="20605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engine: wont_start</a:t>
            </a:r>
          </a:p>
        </p:txBody>
      </p:sp>
      <p:sp>
        <p:nvSpPr>
          <p:cNvPr id="8201" name="Text Box 9"/>
          <p:cNvSpPr txBox="1">
            <a:spLocks noChangeArrowheads="1"/>
          </p:cNvSpPr>
          <p:nvPr/>
        </p:nvSpPr>
        <p:spPr bwMode="auto">
          <a:xfrm>
            <a:off x="5796346" y="1983334"/>
            <a:ext cx="18446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headlights: work</a:t>
            </a:r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5806965" y="913414"/>
            <a:ext cx="772511" cy="10835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1"/>
          <p:cNvSpPr>
            <a:spLocks noChangeShapeType="1"/>
          </p:cNvSpPr>
          <p:nvPr/>
        </p:nvSpPr>
        <p:spPr bwMode="auto">
          <a:xfrm flipH="1">
            <a:off x="6902667" y="924910"/>
            <a:ext cx="811925" cy="995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7794625" y="2553246"/>
            <a:ext cx="1349375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battery: OK</a:t>
            </a:r>
          </a:p>
        </p:txBody>
      </p:sp>
      <p:sp>
        <p:nvSpPr>
          <p:cNvPr id="8206" name="Line 14"/>
          <p:cNvSpPr>
            <a:spLocks noChangeShapeType="1"/>
          </p:cNvSpPr>
          <p:nvPr/>
        </p:nvSpPr>
        <p:spPr bwMode="auto">
          <a:xfrm flipH="1">
            <a:off x="8029903" y="2924010"/>
            <a:ext cx="317937" cy="109094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7" name="Line 15"/>
          <p:cNvSpPr>
            <a:spLocks noChangeShapeType="1"/>
          </p:cNvSpPr>
          <p:nvPr/>
        </p:nvSpPr>
        <p:spPr bwMode="auto">
          <a:xfrm>
            <a:off x="6695088" y="2380099"/>
            <a:ext cx="861849" cy="160332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0" y="1639614"/>
            <a:ext cx="6158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smtClean="0"/>
              <a:t>slots</a:t>
            </a:r>
            <a:endParaRPr lang="en-US" i="1"/>
          </a:p>
        </p:txBody>
      </p:sp>
    </p:spTree>
    <p:extLst>
      <p:ext uri="{BB962C8B-B14F-4D97-AF65-F5344CB8AC3E}">
        <p14:creationId xmlns:p14="http://schemas.microsoft.com/office/powerpoint/2010/main" val="787059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401" y="857250"/>
            <a:ext cx="8340549" cy="5145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5791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354</TotalTime>
  <Words>2034</Words>
  <Application>Microsoft Office PowerPoint</Application>
  <PresentationFormat>On-screen Show (4:3)</PresentationFormat>
  <Paragraphs>405</Paragraphs>
  <Slides>33</Slides>
  <Notes>1</Notes>
  <HiddenSlides>1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0" baseType="lpstr">
      <vt:lpstr>Arial Unicode MS</vt:lpstr>
      <vt:lpstr>Arial</vt:lpstr>
      <vt:lpstr>Calibri</vt:lpstr>
      <vt:lpstr>Calibri Light</vt:lpstr>
      <vt:lpstr>Courier New</vt:lpstr>
      <vt:lpstr>Symbol</vt:lpstr>
      <vt:lpstr>Office Theme</vt:lpstr>
      <vt:lpstr>Forward Chaining Systems</vt:lpstr>
      <vt:lpstr>PowerPoint Presentation</vt:lpstr>
      <vt:lpstr>Forward-Chaining System Architecture</vt:lpstr>
      <vt:lpstr>Rete Algorithm</vt:lpstr>
      <vt:lpstr>Example Rete Network from: www.ai.mit.edu/courses/6.034b/rete-soln.pdf </vt:lpstr>
      <vt:lpstr>Conflict Resolution</vt:lpstr>
      <vt:lpstr>JESS - Java Expert System Shell </vt:lpstr>
      <vt:lpstr>Example in JESS</vt:lpstr>
      <vt:lpstr>PowerPoint Presentation</vt:lpstr>
      <vt:lpstr>PROLOG</vt:lpstr>
      <vt:lpstr>PowerPoint Presentation</vt:lpstr>
      <vt:lpstr>PowerPoint Presentation</vt:lpstr>
      <vt:lpstr>PowerPoint Presentation</vt:lpstr>
      <vt:lpstr>Closed-World Assumption (CWA) and Negation in PROLOG</vt:lpstr>
      <vt:lpstr>PowerPoint Presentation</vt:lpstr>
      <vt:lpstr>Description Logics</vt:lpstr>
      <vt:lpstr>PowerPoint Presentation</vt:lpstr>
      <vt:lpstr>Concept Description Syntax</vt:lpstr>
      <vt:lpstr>Description Logics (ALCN syntax)</vt:lpstr>
      <vt:lpstr>Examples</vt:lpstr>
      <vt:lpstr>Inference</vt:lpstr>
      <vt:lpstr>Semantic Web</vt:lpstr>
      <vt:lpstr>RDF Examples</vt:lpstr>
      <vt:lpstr>OWL Example: Wine is a liquid, made from grapes (subclass of "things made from grapes"), from a region.</vt:lpstr>
      <vt:lpstr>PowerPoint Presentation</vt:lpstr>
      <vt:lpstr>OWL Example: A "vintage" refers to a specific year (batch) of wine (concept defined by a relation).</vt:lpstr>
      <vt:lpstr>OWL: Beers are either lagers or ales (disjoint subclasses)</vt:lpstr>
      <vt:lpstr>PowerPoint Presentation</vt:lpstr>
      <vt:lpstr>Dublin Core: Ontology for Media </vt:lpstr>
      <vt:lpstr>Ontology for Organizations</vt:lpstr>
      <vt:lpstr>Protege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Tom</dc:creator>
  <cp:lastModifiedBy>Tom</cp:lastModifiedBy>
  <cp:revision>94</cp:revision>
  <dcterms:created xsi:type="dcterms:W3CDTF">2018-11-04T21:46:49Z</dcterms:created>
  <dcterms:modified xsi:type="dcterms:W3CDTF">2018-11-08T18:24:39Z</dcterms:modified>
</cp:coreProperties>
</file>