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79" r:id="rId2"/>
    <p:sldId id="285" r:id="rId3"/>
    <p:sldId id="288" r:id="rId4"/>
    <p:sldId id="280" r:id="rId5"/>
    <p:sldId id="281" r:id="rId6"/>
    <p:sldId id="282" r:id="rId7"/>
    <p:sldId id="287" r:id="rId8"/>
    <p:sldId id="283" r:id="rId9"/>
    <p:sldId id="278" r:id="rId10"/>
    <p:sldId id="309" r:id="rId11"/>
    <p:sldId id="311" r:id="rId12"/>
    <p:sldId id="310" r:id="rId13"/>
    <p:sldId id="312" r:id="rId14"/>
    <p:sldId id="307" r:id="rId15"/>
    <p:sldId id="308" r:id="rId16"/>
    <p:sldId id="289" r:id="rId17"/>
    <p:sldId id="298" r:id="rId18"/>
    <p:sldId id="290" r:id="rId19"/>
    <p:sldId id="299" r:id="rId20"/>
    <p:sldId id="292" r:id="rId21"/>
    <p:sldId id="293" r:id="rId22"/>
    <p:sldId id="294" r:id="rId23"/>
    <p:sldId id="301" r:id="rId24"/>
    <p:sldId id="313" r:id="rId25"/>
    <p:sldId id="316" r:id="rId26"/>
    <p:sldId id="315" r:id="rId27"/>
    <p:sldId id="317" r:id="rId28"/>
    <p:sldId id="303" r:id="rId29"/>
    <p:sldId id="305" r:id="rId30"/>
    <p:sldId id="318" r:id="rId31"/>
    <p:sldId id="297" r:id="rId32"/>
    <p:sldId id="296" r:id="rId33"/>
    <p:sldId id="30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8ED5-A521-4C11-90EC-8D218179AF16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7B04D-0DFC-4764-91EA-1601AB50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4C20A-7CCF-4414-B98A-C69B339A1B3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Here you can see how all the parts fit together.</a:t>
            </a:r>
          </a:p>
        </p:txBody>
      </p:sp>
    </p:spTree>
    <p:extLst>
      <p:ext uri="{BB962C8B-B14F-4D97-AF65-F5344CB8AC3E}">
        <p14:creationId xmlns:p14="http://schemas.microsoft.com/office/powerpoint/2010/main" val="192082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9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4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830D-5656-468B-8747-CF02CDEBD85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5280-4499-4621-847B-3203C1898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google.com/url?sa=t&amp;rct=j&amp;q=&amp;esrc=s&amp;source=web&amp;cd=14&amp;ved=2ahUKEwiJ0oGMwr3eAhUC7awKHep4DQI4ChAWMAN6BAgJEAI&amp;url=http://www.ai.mit.edu/courses/6.034b/rete-soln.pdf&amp;usg=AOvVaw19cvDV4DIT_zxQgnzKJDM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 Chaining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716" y="1580091"/>
            <a:ext cx="8151284" cy="4351338"/>
          </a:xfrm>
        </p:spPr>
        <p:txBody>
          <a:bodyPr>
            <a:noAutofit/>
          </a:bodyPr>
          <a:lstStyle/>
          <a:p>
            <a:r>
              <a:rPr lang="en-US" altLang="en-US"/>
              <a:t>also known as Production </a:t>
            </a:r>
            <a:r>
              <a:rPr lang="en-US" altLang="en-US" smtClean="0"/>
              <a:t>Systems or Expert Systems </a:t>
            </a:r>
          </a:p>
          <a:p>
            <a:pPr lvl="1"/>
            <a:r>
              <a:rPr lang="en-US" altLang="en-US" smtClean="0"/>
              <a:t>e.g. diagnosis systems for medical, financial/corporate, or mechanical systems</a:t>
            </a:r>
          </a:p>
          <a:p>
            <a:pPr lvl="1"/>
            <a:r>
              <a:rPr lang="en-US" altLang="en-US" smtClean="0"/>
              <a:t>also used for cognitive models of reasoning (e.g. ACT)</a:t>
            </a:r>
          </a:p>
          <a:p>
            <a:pPr lvl="2"/>
            <a:r>
              <a:rPr lang="en-US" altLang="en-US" smtClean="0"/>
              <a:t>model of long-term and short-term memory, with activation of concepts by association</a:t>
            </a:r>
          </a:p>
          <a:p>
            <a:r>
              <a:rPr lang="en-US" altLang="en-US" smtClean="0"/>
              <a:t>one advantage of ES is that they can generate </a:t>
            </a:r>
            <a:r>
              <a:rPr lang="en-US" altLang="en-US" i="1" smtClean="0"/>
              <a:t>explanations</a:t>
            </a:r>
            <a:r>
              <a:rPr lang="en-US" altLang="en-US" smtClean="0"/>
              <a:t> of their recommendations (i.e. a proof-tree showing the rules and facts that were used to support their conclusions)</a:t>
            </a:r>
            <a:endParaRPr lang="en-US" altLang="en-US"/>
          </a:p>
          <a:p>
            <a:r>
              <a:rPr lang="en-US" altLang="en-US" smtClean="0"/>
              <a:t>restriction: knowledge </a:t>
            </a:r>
            <a:r>
              <a:rPr lang="en-US" altLang="en-US"/>
              <a:t>based must consist of facts and </a:t>
            </a:r>
            <a:r>
              <a:rPr lang="en-US" altLang="en-US" smtClean="0"/>
              <a:t>conjunctive rules </a:t>
            </a:r>
            <a:r>
              <a:rPr lang="en-US" altLang="en-US"/>
              <a:t>(Horn </a:t>
            </a:r>
            <a:r>
              <a:rPr lang="en-US" altLang="en-US" smtClean="0"/>
              <a:t>clauses)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82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5307"/>
            <a:ext cx="7886700" cy="1325563"/>
          </a:xfrm>
        </p:spPr>
        <p:txBody>
          <a:bodyPr/>
          <a:lstStyle/>
          <a:p>
            <a:r>
              <a:rPr lang="en-US" smtClean="0"/>
              <a:t>PROLOG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525" y="1355360"/>
            <a:ext cx="7886700" cy="4940935"/>
          </a:xfrm>
        </p:spPr>
        <p:txBody>
          <a:bodyPr/>
          <a:lstStyle/>
          <a:p>
            <a:r>
              <a:rPr lang="en-US" smtClean="0"/>
              <a:t>"logic programming" - computation based on backward chaining</a:t>
            </a:r>
          </a:p>
          <a:p>
            <a:r>
              <a:rPr lang="en-US"/>
              <a:t>SWI-Prolog (www.swi-prolog.org/)</a:t>
            </a:r>
          </a:p>
          <a:p>
            <a:r>
              <a:rPr lang="en-US" smtClean="0"/>
              <a:t>syntax</a:t>
            </a:r>
          </a:p>
          <a:p>
            <a:pPr lvl="1"/>
            <a:r>
              <a:rPr lang="en-US" smtClean="0"/>
              <a:t>based on definite clauses (conjunctive rules)</a:t>
            </a:r>
          </a:p>
          <a:p>
            <a:pPr lvl="1"/>
            <a:r>
              <a:rPr lang="en-US" smtClean="0"/>
              <a:t>rules written backwards </a:t>
            </a:r>
          </a:p>
          <a:p>
            <a:pPr lvl="2"/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head :- antecedents</a:t>
            </a:r>
            <a:r>
              <a:rPr lang="en-US" smtClean="0"/>
              <a:t>.  </a:t>
            </a:r>
          </a:p>
          <a:p>
            <a:pPr lvl="2"/>
            <a:r>
              <a:rPr lang="en-US" smtClean="0"/>
              <a:t>head </a:t>
            </a:r>
            <a:r>
              <a:rPr lang="en-US" smtClean="0">
                <a:sym typeface="Symbol" panose="05050102010706020507" pitchFamily="18" charset="2"/>
              </a:rPr>
              <a:t> antecedents (read ":-" as "if")</a:t>
            </a:r>
            <a:endParaRPr lang="en-US" smtClean="0"/>
          </a:p>
          <a:p>
            <a:pPr lvl="2"/>
            <a:r>
              <a:rPr lang="en-US" smtClean="0">
                <a:sym typeface="Symbol" panose="05050102010706020507" pitchFamily="18" charset="2"/>
              </a:rPr>
              <a:t>X car(X)^dead(battery(X))→wont_start(X)</a:t>
            </a:r>
          </a:p>
          <a:p>
            <a:pPr lvl="2"/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wont_start(X) :- car(X), dead(battery(X)).</a:t>
            </a:r>
          </a:p>
          <a:p>
            <a:pPr lvl="1"/>
            <a:r>
              <a:rPr lang="en-US" smtClean="0"/>
              <a:t>predicates can have arguments consisting of constants, variables (start with upper case), or functions (nested)</a:t>
            </a:r>
          </a:p>
          <a:p>
            <a:pPr lvl="1"/>
            <a:r>
              <a:rPr lang="en-US" smtClean="0"/>
              <a:t>variables are implicitly universally quantified</a:t>
            </a:r>
          </a:p>
          <a:p>
            <a:pPr lvl="1"/>
            <a:r>
              <a:rPr lang="en-US" smtClean="0"/>
              <a:t>commas mean 'and'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777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3143"/>
            <a:ext cx="7886700" cy="5523820"/>
          </a:xfrm>
        </p:spPr>
        <p:txBody>
          <a:bodyPr/>
          <a:lstStyle/>
          <a:p>
            <a:r>
              <a:rPr lang="en-US" smtClean="0"/>
              <a:t>queries in PROLOG</a:t>
            </a:r>
          </a:p>
          <a:p>
            <a:pPr lvl="1"/>
            <a:r>
              <a:rPr lang="en-US" smtClean="0"/>
              <a:t>type a fact into interpreter -&gt; yes or no. (true or false)</a:t>
            </a:r>
          </a:p>
          <a:p>
            <a:pPr lvl="1"/>
            <a:r>
              <a:rPr lang="en-US" smtClean="0"/>
              <a:t>executes back-chaining (possibly with back-tracking) </a:t>
            </a:r>
          </a:p>
          <a:p>
            <a:pPr lvl="2"/>
            <a:r>
              <a:rPr lang="en-US" smtClean="0"/>
              <a:t>multiple rules create choice-points</a:t>
            </a:r>
          </a:p>
          <a:p>
            <a:pPr lvl="1"/>
            <a:r>
              <a:rPr lang="en-US" smtClean="0"/>
              <a:t>if fact has </a:t>
            </a:r>
            <a:r>
              <a:rPr lang="en-US" i="1" smtClean="0"/>
              <a:t>variables</a:t>
            </a:r>
            <a:r>
              <a:rPr lang="en-US" smtClean="0"/>
              <a:t>, will list </a:t>
            </a:r>
            <a:r>
              <a:rPr lang="en-US" i="1" smtClean="0"/>
              <a:t>bindings</a:t>
            </a:r>
            <a:r>
              <a:rPr lang="en-US" smtClean="0"/>
              <a:t> that make it true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399" y="3065993"/>
            <a:ext cx="3304904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smtClean="0">
                <a:solidFill>
                  <a:prstClr val="black"/>
                </a:solidFill>
              </a:rPr>
              <a:t>interpreter: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bird(tweety).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?- </a:t>
            </a: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bird(B).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tweety.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woodstock.</a:t>
            </a:r>
            <a:endParaRPr lang="en-US" sz="20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Hedwig.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892" y="3016237"/>
            <a:ext cx="4572000" cy="281256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>
                <a:solidFill>
                  <a:prstClr val="black"/>
                </a:solidFill>
              </a:rPr>
              <a:t>knowledge base (.pl file):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bird(X</a:t>
            </a: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:- </a:t>
            </a: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canary(X</a:t>
            </a: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bird(X) :- penquin(X).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bird(X) :- owl(X</a:t>
            </a: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canary(tweety).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canary(woodstock).</a:t>
            </a:r>
            <a:endParaRPr lang="en-US" sz="20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owl(hedwig).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00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88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39" t="10225" r="15814" b="28271"/>
          <a:stretch/>
        </p:blipFill>
        <p:spPr>
          <a:xfrm>
            <a:off x="355600" y="0"/>
            <a:ext cx="8255000" cy="47687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7000" y="4454142"/>
            <a:ext cx="8788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smtClean="0"/>
              <a:t>PROLOG KB:</a:t>
            </a:r>
          </a:p>
          <a:p>
            <a:r>
              <a:rPr lang="en-US" sz="1600" smtClean="0"/>
              <a:t>criminal(X) :- american(X), weapon(Y), sells(west,Y,Z), hostile(Z).</a:t>
            </a:r>
          </a:p>
          <a:p>
            <a:r>
              <a:rPr lang="en-US" sz="1600" smtClean="0"/>
              <a:t>weapon(Y) :- missile(Y).</a:t>
            </a:r>
          </a:p>
          <a:p>
            <a:r>
              <a:rPr lang="en-US" sz="1600" smtClean="0"/>
              <a:t>hostile(Z) :- enemy(Z,america).</a:t>
            </a:r>
          </a:p>
          <a:p>
            <a:r>
              <a:rPr lang="en-US" sz="1600" smtClean="0"/>
              <a:t>sells(west,m1,nono).</a:t>
            </a:r>
          </a:p>
          <a:p>
            <a:r>
              <a:rPr lang="en-US" sz="1600" smtClean="0"/>
              <a:t>missile(m1)</a:t>
            </a:r>
          </a:p>
          <a:p>
            <a:r>
              <a:rPr lang="en-US" sz="1600" smtClean="0"/>
              <a:t>enemy(nono,america).</a:t>
            </a:r>
          </a:p>
        </p:txBody>
      </p:sp>
      <p:sp>
        <p:nvSpPr>
          <p:cNvPr id="3" name="Rectangle 2"/>
          <p:cNvSpPr/>
          <p:nvPr/>
        </p:nvSpPr>
        <p:spPr>
          <a:xfrm>
            <a:off x="6341934" y="4582068"/>
            <a:ext cx="135005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u="sng" smtClean="0"/>
              <a:t>query: </a:t>
            </a:r>
          </a:p>
          <a:p>
            <a:r>
              <a:rPr lang="en-US" sz="1600" smtClean="0"/>
              <a:t>?- criminal(A).</a:t>
            </a:r>
          </a:p>
          <a:p>
            <a:r>
              <a:rPr lang="en-US" sz="1600" smtClean="0"/>
              <a:t>A = west.</a:t>
            </a:r>
          </a:p>
          <a:p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3886601" y="5103674"/>
            <a:ext cx="4630242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u="sng" smtClean="0"/>
              <a:t>goal stack:</a:t>
            </a:r>
          </a:p>
          <a:p>
            <a:r>
              <a:rPr lang="en-US" sz="1600" smtClean="0"/>
              <a:t>criminal(west).</a:t>
            </a:r>
          </a:p>
          <a:p>
            <a:r>
              <a:rPr lang="en-US" sz="1600" smtClean="0"/>
              <a:t>american(west), </a:t>
            </a:r>
            <a:r>
              <a:rPr lang="en-US" sz="1600"/>
              <a:t>weapon(Y), sells(west,Y,Z), hostile(Z).</a:t>
            </a:r>
          </a:p>
          <a:p>
            <a:r>
              <a:rPr lang="en-US" sz="1600"/>
              <a:t>weapon(Y), sells(west,Y,Z), hostile(Z).</a:t>
            </a:r>
          </a:p>
          <a:p>
            <a:r>
              <a:rPr lang="en-US" sz="1600" smtClean="0"/>
              <a:t>missile(Y),</a:t>
            </a:r>
            <a:r>
              <a:rPr lang="en-US" sz="1600"/>
              <a:t> </a:t>
            </a:r>
            <a:r>
              <a:rPr lang="en-US" sz="1600" smtClean="0"/>
              <a:t>sells(west,Y,Z</a:t>
            </a:r>
            <a:r>
              <a:rPr lang="en-US" sz="1600"/>
              <a:t>), hostile(Z</a:t>
            </a:r>
            <a:r>
              <a:rPr lang="en-US" sz="1600" smtClean="0"/>
              <a:t>).</a:t>
            </a:r>
          </a:p>
          <a:p>
            <a:r>
              <a:rPr lang="en-US" sz="1600" smtClean="0"/>
              <a:t>sells(west,m1,Z</a:t>
            </a:r>
            <a:r>
              <a:rPr lang="en-US" sz="1600"/>
              <a:t>), hostile(Z</a:t>
            </a:r>
            <a:r>
              <a:rPr lang="en-US" sz="1600" smtClean="0"/>
              <a:t>).</a:t>
            </a:r>
          </a:p>
          <a:p>
            <a:r>
              <a:rPr lang="en-US" sz="1600" smtClean="0"/>
              <a:t>...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2762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0080"/>
            <a:ext cx="7886700" cy="5536883"/>
          </a:xfrm>
        </p:spPr>
        <p:txBody>
          <a:bodyPr/>
          <a:lstStyle/>
          <a:p>
            <a:r>
              <a:rPr lang="en-US" smtClean="0"/>
              <a:t>can define mathematical functions in prolog</a:t>
            </a:r>
          </a:p>
          <a:p>
            <a:r>
              <a:rPr lang="en-US" smtClean="0"/>
              <a:t>typically defined as relations with args for input AND output</a:t>
            </a:r>
          </a:p>
          <a:p>
            <a:pPr marL="0" indent="0">
              <a:buNone/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03965" y="1946366"/>
            <a:ext cx="339894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execution trace:</a:t>
            </a:r>
          </a:p>
          <a:p>
            <a:r>
              <a:rPr lang="en-US"/>
              <a:t> </a:t>
            </a:r>
            <a:r>
              <a:rPr lang="en-US" smtClean="0"/>
              <a:t> factorial(10,N) calls</a:t>
            </a:r>
          </a:p>
          <a:p>
            <a:r>
              <a:rPr lang="en-US"/>
              <a:t> </a:t>
            </a:r>
            <a:r>
              <a:rPr lang="en-US" smtClean="0"/>
              <a:t>   factorial(9,N) calls</a:t>
            </a:r>
          </a:p>
          <a:p>
            <a:r>
              <a:rPr lang="en-US"/>
              <a:t> </a:t>
            </a:r>
            <a:r>
              <a:rPr lang="en-US" smtClean="0"/>
              <a:t>     factorial(8,N) calls</a:t>
            </a:r>
          </a:p>
          <a:p>
            <a:r>
              <a:rPr lang="en-US" smtClean="0"/>
              <a:t>        ...</a:t>
            </a:r>
            <a:endParaRPr lang="en-US"/>
          </a:p>
          <a:p>
            <a:r>
              <a:rPr lang="en-US" smtClean="0"/>
              <a:t>          factorial(2,N) calls</a:t>
            </a:r>
          </a:p>
          <a:p>
            <a:r>
              <a:rPr lang="en-US"/>
              <a:t> </a:t>
            </a:r>
            <a:r>
              <a:rPr lang="en-US" smtClean="0"/>
              <a:t>           factorial(1,N) which returns</a:t>
            </a:r>
          </a:p>
          <a:p>
            <a:r>
              <a:rPr lang="en-US" smtClean="0"/>
              <a:t>            factorial(1,1).</a:t>
            </a:r>
          </a:p>
          <a:p>
            <a:r>
              <a:rPr lang="en-US"/>
              <a:t> </a:t>
            </a:r>
            <a:r>
              <a:rPr lang="en-US" smtClean="0"/>
              <a:t>          factorial(2,2).</a:t>
            </a:r>
          </a:p>
          <a:p>
            <a:r>
              <a:rPr lang="en-US"/>
              <a:t> </a:t>
            </a:r>
            <a:r>
              <a:rPr lang="en-US" smtClean="0"/>
              <a:t>         factorial(3,6).</a:t>
            </a:r>
          </a:p>
          <a:p>
            <a:r>
              <a:rPr lang="en-US"/>
              <a:t> </a:t>
            </a:r>
            <a:r>
              <a:rPr lang="en-US" smtClean="0"/>
              <a:t>        factorial(4,24)...</a:t>
            </a:r>
          </a:p>
          <a:p>
            <a:r>
              <a:rPr lang="en-US" smtClean="0"/>
              <a:t>  factorial(10,3628800).</a:t>
            </a:r>
          </a:p>
          <a:p>
            <a:r>
              <a:rPr lang="en-US" smtClean="0"/>
              <a:t>          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9269" y="5621609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% calculating square roots by Newton-Raphson iteration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sqrt(A,B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:- sqrtNR(A,A,B,0.0001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). % wrapper function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sqrtNR(X,Y,Y,D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:- abs(Y*Y-X) &lt; 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 % quit if in tolerance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sqrtNR(X,Y,Z,D) :- Q is Y-(Y*Y-X)/(2*X),sqrtNR(X,Q,Z,D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213" y="22096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factorial(1,1). 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% base </a:t>
            </a: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factorial(N,F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) :- </a:t>
            </a: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% rule</a:t>
            </a:r>
            <a:endParaRPr lang="pt-B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   N&gt;1, </a:t>
            </a: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   N1 is N-1, </a:t>
            </a: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   factorial(N1,F1), </a:t>
            </a: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   F is N * F1.</a:t>
            </a:r>
          </a:p>
          <a:p>
            <a:endParaRPr lang="pt-B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?- factorial(10,N).</a:t>
            </a:r>
          </a:p>
          <a:p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N = 3628800.</a:t>
            </a:r>
          </a:p>
        </p:txBody>
      </p:sp>
    </p:spTree>
    <p:extLst>
      <p:ext uri="{BB962C8B-B14F-4D97-AF65-F5344CB8AC3E}">
        <p14:creationId xmlns:p14="http://schemas.microsoft.com/office/powerpoint/2010/main" val="1307822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Closed-World Assumption (CWA) and Negation in PROLOG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5" y="1825625"/>
            <a:ext cx="8692055" cy="4351338"/>
          </a:xfrm>
        </p:spPr>
        <p:txBody>
          <a:bodyPr/>
          <a:lstStyle/>
          <a:p>
            <a:r>
              <a:rPr lang="en-US" smtClean="0"/>
              <a:t>every fact that is not explicitly asserted (or provable) is </a:t>
            </a:r>
            <a:r>
              <a:rPr lang="en-US" i="1" smtClean="0"/>
              <a:t>assumed to be false </a:t>
            </a:r>
          </a:p>
          <a:p>
            <a:r>
              <a:rPr lang="en-US"/>
              <a:t>can include </a:t>
            </a:r>
            <a:r>
              <a:rPr lang="en-US" u="sng"/>
              <a:t>negated </a:t>
            </a:r>
            <a:r>
              <a:rPr lang="en-US" u="sng" smtClean="0"/>
              <a:t>antecedents </a:t>
            </a:r>
            <a:r>
              <a:rPr lang="en-US" smtClean="0"/>
              <a:t>in rules</a:t>
            </a:r>
            <a:endParaRPr lang="en-US"/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stench(2,1).</a:t>
            </a: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stench(3,2).</a:t>
            </a: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stench(4,1).</a:t>
            </a:r>
          </a:p>
          <a:p>
            <a:pPr marL="457200" lvl="1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wumpus_free(X,Y) :- room(X,Y),adjacent(X,Y,P,Q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r>
              <a:rPr lang="en-US" sz="1600" b="1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stench(P,Q).</a:t>
            </a:r>
          </a:p>
          <a:p>
            <a:pPr marL="457200" lvl="1" indent="0">
              <a:buNone/>
            </a:pP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?- wumpus_free(3,1).</a:t>
            </a: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?- wumpus_free(2,4).</a:t>
            </a:r>
          </a:p>
          <a:p>
            <a:pPr marL="457200" lvl="1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Yes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599" y="4431424"/>
            <a:ext cx="2581401" cy="242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0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7862"/>
            <a:ext cx="7886700" cy="5809101"/>
          </a:xfrm>
        </p:spPr>
        <p:txBody>
          <a:bodyPr/>
          <a:lstStyle/>
          <a:p>
            <a:r>
              <a:rPr lang="en-US" smtClean="0"/>
              <a:t>using CWA for default reasoning</a:t>
            </a:r>
          </a:p>
          <a:p>
            <a:pPr marL="284163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bird(X) :- canary(X).		?- bird(tweety). Yes</a:t>
            </a:r>
          </a:p>
          <a:p>
            <a:pPr marL="284163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bird(X) :- penquin(X).		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?-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canFly(tweety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).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Yes</a:t>
            </a:r>
          </a:p>
          <a:p>
            <a:pPr marL="284163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canary(tweety).			?- bird(opus). Yes</a:t>
            </a:r>
          </a:p>
          <a:p>
            <a:pPr marL="284163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penquin(opus).			?- canFly(opus). No</a:t>
            </a:r>
          </a:p>
          <a:p>
            <a:pPr marL="284163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anFly(X) :- bird(X),not penguin(X).</a:t>
            </a:r>
          </a:p>
          <a:p>
            <a:r>
              <a:rPr lang="en-US" smtClean="0"/>
              <a:t>how </a:t>
            </a:r>
            <a:r>
              <a:rPr lang="en-US"/>
              <a:t>is </a:t>
            </a:r>
            <a:r>
              <a:rPr lang="en-US" smtClean="0"/>
              <a:t>negation-as-failure </a:t>
            </a:r>
            <a:r>
              <a:rPr lang="en-US"/>
              <a:t>implemented? </a:t>
            </a:r>
          </a:p>
          <a:p>
            <a:pPr lvl="1"/>
            <a:r>
              <a:rPr lang="en-US"/>
              <a:t>modify back-chaining to handle negative </a:t>
            </a:r>
            <a:r>
              <a:rPr lang="en-US" smtClean="0"/>
              <a:t>antecedents</a:t>
            </a:r>
            <a:endParaRPr lang="en-US"/>
          </a:p>
          <a:p>
            <a:pPr lvl="1"/>
            <a:r>
              <a:rPr lang="en-US"/>
              <a:t>when trying to prove  ¬P(X) on goal stack, try proving P(X) and if fail then ¬P(X) succeeds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6234" y="4403834"/>
            <a:ext cx="260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goal stack: canFly(tweety)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393" y="5202621"/>
            <a:ext cx="371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bird(tweety)	</a:t>
            </a:r>
            <a:r>
              <a:rPr lang="en-US" u="sng" smtClean="0"/>
              <a:t>¬penguin(tweety)</a:t>
            </a:r>
          </a:p>
          <a:p>
            <a:endParaRPr lang="en-US"/>
          </a:p>
          <a:p>
            <a:endParaRPr lang="en-US" smtClean="0"/>
          </a:p>
          <a:p>
            <a:r>
              <a:rPr lang="en-US" u="sng" smtClean="0"/>
              <a:t>canary(tweety)</a:t>
            </a:r>
            <a:endParaRPr lang="en-US" u="sng"/>
          </a:p>
        </p:txBody>
      </p:sp>
      <p:sp>
        <p:nvSpPr>
          <p:cNvPr id="6" name="Rectangle 5"/>
          <p:cNvSpPr/>
          <p:nvPr/>
        </p:nvSpPr>
        <p:spPr>
          <a:xfrm>
            <a:off x="2228193" y="6047232"/>
            <a:ext cx="1902373" cy="8107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penguin(tweety)</a:t>
            </a:r>
          </a:p>
          <a:p>
            <a:endParaRPr lang="en-US" smtClean="0"/>
          </a:p>
          <a:p>
            <a:r>
              <a:rPr lang="en-US" smtClean="0"/>
              <a:t>*** fails***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14097" y="4845269"/>
            <a:ext cx="683172" cy="472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4834759"/>
            <a:ext cx="872359" cy="42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35421" y="5570483"/>
            <a:ext cx="0" cy="54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32386" y="6295697"/>
            <a:ext cx="0" cy="294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078015" y="5379744"/>
            <a:ext cx="420834" cy="1042077"/>
          </a:xfrm>
          <a:custGeom>
            <a:avLst/>
            <a:gdLst>
              <a:gd name="connsiteX0" fmla="*/ 126124 w 635647"/>
              <a:gd name="connsiteY0" fmla="*/ 1042077 h 1042077"/>
              <a:gd name="connsiteX1" fmla="*/ 546538 w 635647"/>
              <a:gd name="connsiteY1" fmla="*/ 810849 h 1042077"/>
              <a:gd name="connsiteX2" fmla="*/ 588579 w 635647"/>
              <a:gd name="connsiteY2" fmla="*/ 127677 h 1042077"/>
              <a:gd name="connsiteX3" fmla="*/ 0 w 635647"/>
              <a:gd name="connsiteY3" fmla="*/ 1553 h 104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647" h="1042077">
                <a:moveTo>
                  <a:pt x="126124" y="1042077"/>
                </a:moveTo>
                <a:cubicBezTo>
                  <a:pt x="297793" y="1002663"/>
                  <a:pt x="469462" y="963249"/>
                  <a:pt x="546538" y="810849"/>
                </a:cubicBezTo>
                <a:cubicBezTo>
                  <a:pt x="623614" y="658449"/>
                  <a:pt x="679669" y="262560"/>
                  <a:pt x="588579" y="127677"/>
                </a:cubicBezTo>
                <a:cubicBezTo>
                  <a:pt x="497489" y="-7206"/>
                  <a:pt x="248744" y="-2827"/>
                  <a:pt x="0" y="1553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121152" y="5583936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5552" y="55839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succeeds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46378" y="4403834"/>
            <a:ext cx="240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goal stack: canFly(opus)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99537" y="5202621"/>
            <a:ext cx="3520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bird(opus)	¬penguin(opus)</a:t>
            </a:r>
          </a:p>
          <a:p>
            <a:endParaRPr lang="en-US"/>
          </a:p>
          <a:p>
            <a:endParaRPr lang="en-US" smtClean="0"/>
          </a:p>
          <a:p>
            <a:r>
              <a:rPr lang="en-US" u="sng" smtClean="0"/>
              <a:t>penguin(opus)</a:t>
            </a:r>
            <a:endParaRPr lang="en-US" u="sng"/>
          </a:p>
        </p:txBody>
      </p:sp>
      <p:sp>
        <p:nvSpPr>
          <p:cNvPr id="24" name="Rectangle 23"/>
          <p:cNvSpPr/>
          <p:nvPr/>
        </p:nvSpPr>
        <p:spPr>
          <a:xfrm>
            <a:off x="6428337" y="6047232"/>
            <a:ext cx="1902373" cy="8107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penguin(opus)</a:t>
            </a:r>
          </a:p>
          <a:p>
            <a:endParaRPr lang="en-US" smtClean="0"/>
          </a:p>
          <a:p>
            <a:r>
              <a:rPr lang="en-US" smtClean="0"/>
              <a:t>***succeeds***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314241" y="4845269"/>
            <a:ext cx="683172" cy="472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28944" y="4834759"/>
            <a:ext cx="872359" cy="420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35565" y="5570483"/>
            <a:ext cx="0" cy="54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32530" y="6295697"/>
            <a:ext cx="0" cy="294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8278159" y="5379744"/>
            <a:ext cx="420834" cy="1042077"/>
          </a:xfrm>
          <a:custGeom>
            <a:avLst/>
            <a:gdLst>
              <a:gd name="connsiteX0" fmla="*/ 126124 w 635647"/>
              <a:gd name="connsiteY0" fmla="*/ 1042077 h 1042077"/>
              <a:gd name="connsiteX1" fmla="*/ 546538 w 635647"/>
              <a:gd name="connsiteY1" fmla="*/ 810849 h 1042077"/>
              <a:gd name="connsiteX2" fmla="*/ 588579 w 635647"/>
              <a:gd name="connsiteY2" fmla="*/ 127677 h 1042077"/>
              <a:gd name="connsiteX3" fmla="*/ 0 w 635647"/>
              <a:gd name="connsiteY3" fmla="*/ 1553 h 104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647" h="1042077">
                <a:moveTo>
                  <a:pt x="126124" y="1042077"/>
                </a:moveTo>
                <a:cubicBezTo>
                  <a:pt x="297793" y="1002663"/>
                  <a:pt x="469462" y="963249"/>
                  <a:pt x="546538" y="810849"/>
                </a:cubicBezTo>
                <a:cubicBezTo>
                  <a:pt x="623614" y="658449"/>
                  <a:pt x="679669" y="262560"/>
                  <a:pt x="588579" y="127677"/>
                </a:cubicBezTo>
                <a:cubicBezTo>
                  <a:pt x="497489" y="-7206"/>
                  <a:pt x="248744" y="-2827"/>
                  <a:pt x="0" y="1553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7321296" y="5583936"/>
            <a:ext cx="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82000" y="5705856"/>
            <a:ext cx="55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fails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791968" y="6230112"/>
            <a:ext cx="20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3744" y="4870704"/>
            <a:ext cx="20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74992" y="5553456"/>
            <a:ext cx="20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8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Description Logics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remember, entailment </a:t>
            </a:r>
            <a:r>
              <a:rPr lang="en-US" altLang="en-US"/>
              <a:t>FOL is </a:t>
            </a:r>
            <a:r>
              <a:rPr lang="en-US" altLang="en-US" smtClean="0"/>
              <a:t>only semi-decidable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theorem provers like resolution might take a long time to find a proof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Goal: knowledge representation system in which inference is more efficient than FOL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Solution</a:t>
            </a:r>
            <a:r>
              <a:rPr lang="en-US" altLang="en-US"/>
              <a:t>: restrict </a:t>
            </a:r>
            <a:r>
              <a:rPr lang="en-US" altLang="en-US" i="1"/>
              <a:t>expressiveness</a:t>
            </a:r>
            <a:r>
              <a:rPr lang="en-US" altLang="en-US"/>
              <a:t> (e.g. eliminate disjunction and negation)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remember: proofs with Horn-clauses are </a:t>
            </a:r>
            <a:r>
              <a:rPr lang="en-US" altLang="en-US" smtClean="0"/>
              <a:t>linear-time</a:t>
            </a:r>
          </a:p>
          <a:p>
            <a:r>
              <a:rPr lang="en-US"/>
              <a:t>decidable subset of FOL</a:t>
            </a:r>
          </a:p>
          <a:p>
            <a:pPr lvl="1"/>
            <a:r>
              <a:rPr lang="en-US"/>
              <a:t>efficient algorithms based on </a:t>
            </a:r>
            <a:r>
              <a:rPr lang="en-US" i="1"/>
              <a:t>set relationships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302986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7255"/>
            <a:ext cx="7886700" cy="5409708"/>
          </a:xfrm>
        </p:spPr>
        <p:txBody>
          <a:bodyPr/>
          <a:lstStyle/>
          <a:p>
            <a:r>
              <a:rPr lang="en-US" altLang="en-US" smtClean="0"/>
              <a:t>historical systems: </a:t>
            </a:r>
            <a:r>
              <a:rPr lang="en-US" altLang="en-US"/>
              <a:t>CLASSIC, KL-ONE, LOOM</a:t>
            </a:r>
          </a:p>
          <a:p>
            <a:r>
              <a:rPr lang="en-US" altLang="en-US"/>
              <a:t>modern: Protege </a:t>
            </a:r>
            <a:r>
              <a:rPr lang="en-US" altLang="en-US" smtClean="0"/>
              <a:t>(open-source)</a:t>
            </a:r>
          </a:p>
          <a:p>
            <a:r>
              <a:rPr lang="en-US" altLang="en-US" smtClean="0"/>
              <a:t>currently </a:t>
            </a:r>
            <a:r>
              <a:rPr lang="en-US" altLang="en-US"/>
              <a:t>popular for web applications </a:t>
            </a:r>
            <a:r>
              <a:rPr lang="en-US" altLang="en-US" smtClean="0"/>
              <a:t>(i.e. the “Semantic </a:t>
            </a:r>
            <a:r>
              <a:rPr lang="en-US" altLang="en-US"/>
              <a:t>Web”)</a:t>
            </a:r>
          </a:p>
          <a:p>
            <a:r>
              <a:rPr lang="en-US" altLang="en-US" smtClean="0"/>
              <a:t>Desciption </a:t>
            </a:r>
            <a:r>
              <a:rPr lang="en-US" altLang="en-US"/>
              <a:t>Logics focus on defining a </a:t>
            </a:r>
            <a:r>
              <a:rPr lang="en-US" altLang="en-US" i="1"/>
              <a:t>taxonomy</a:t>
            </a:r>
            <a:r>
              <a:rPr lang="en-US" altLang="en-US"/>
              <a:t> of concepts</a:t>
            </a:r>
          </a:p>
          <a:p>
            <a:r>
              <a:rPr lang="en-US" altLang="en-US" smtClean="0"/>
              <a:t>also </a:t>
            </a:r>
            <a:r>
              <a:rPr lang="en-US" altLang="en-US"/>
              <a:t>popular for ontologies for medical </a:t>
            </a:r>
            <a:r>
              <a:rPr lang="en-US" altLang="en-US" smtClean="0"/>
              <a:t>applications</a:t>
            </a:r>
          </a:p>
          <a:p>
            <a:pPr lvl="1"/>
            <a:r>
              <a:rPr lang="en-US" altLang="en-US" smtClean="0"/>
              <a:t>SnoMed CT - tens of thousands of definitions for body parts, diseases, drugs, devices, procedures...</a:t>
            </a:r>
          </a:p>
          <a:p>
            <a:pPr lvl="1"/>
            <a:r>
              <a:rPr lang="en-US" altLang="en-US"/>
              <a:t>useful for encoding clinical records</a:t>
            </a:r>
          </a:p>
          <a:p>
            <a:pPr lvl="1"/>
            <a:r>
              <a:rPr lang="en-US" altLang="en-US" smtClean="0"/>
              <a:t>GO - Gene Ontology - for describing enzymes, transcription factors, kinases, phosphatases, oxygen-carrying proteins...</a:t>
            </a:r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56066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 Description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example syntax from CLASSIC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T-box – terminological, concept definitions</a:t>
            </a:r>
          </a:p>
          <a:p>
            <a:pPr marL="228600" lvl="2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Concept ::= Thing | ConceptName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   | AND(Concept...) | All(RoleName,Concept)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   | AtLeast(Int,RoleName) | AtMost(Int,RoleName)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   | Fills(RoleName,Individual)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   | OneOf(Individual...)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Bachelor = AND(Adult,Male,Unmarried)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MotorCycle = AND(vehicle,AtMost(2,wheels))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Arial" panose="020B0604020202020204" pitchFamily="34" charset="0"/>
                <a:sym typeface="Symbol" panose="05050102010706020507" pitchFamily="18" charset="2"/>
              </a:rPr>
              <a:t>HonorStudent   ALL(Fills(Grade,A),Fills(ClassTaken,Class))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A-box – assertional, describe individuals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Male(bob), Fills(sister(bob),sue)</a:t>
            </a:r>
          </a:p>
        </p:txBody>
      </p:sp>
    </p:spTree>
    <p:extLst>
      <p:ext uri="{BB962C8B-B14F-4D97-AF65-F5344CB8AC3E}">
        <p14:creationId xmlns:p14="http://schemas.microsoft.com/office/powerpoint/2010/main" val="4237587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Description Logics (</a:t>
            </a:r>
            <a:r>
              <a:rPr lang="en-US" i="1" smtClean="0"/>
              <a:t>ALCN</a:t>
            </a:r>
            <a:r>
              <a:rPr lang="en-US" smtClean="0"/>
              <a:t> syntax)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9" y="1026839"/>
            <a:ext cx="7886700" cy="4351338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Tbox (terminological)</a:t>
            </a:r>
          </a:p>
          <a:p>
            <a:pPr lvl="1"/>
            <a:r>
              <a:rPr lang="en-US" smtClean="0"/>
              <a:t>Mother </a:t>
            </a:r>
            <a:r>
              <a:rPr lang="en-US"/>
              <a:t>⊑ </a:t>
            </a:r>
            <a:r>
              <a:rPr lang="en-US" smtClean="0">
                <a:sym typeface="Symbol" panose="05050102010706020507" pitchFamily="18" charset="2"/>
              </a:rPr>
              <a:t>Parent</a:t>
            </a:r>
          </a:p>
          <a:p>
            <a:pPr lvl="1"/>
            <a:r>
              <a:rPr lang="en-US"/>
              <a:t>Parent ≡ Father ⊔ </a:t>
            </a:r>
            <a:r>
              <a:rPr lang="en-US" smtClean="0"/>
              <a:t>Mother</a:t>
            </a:r>
            <a:endParaRPr lang="en-US" smtClean="0">
              <a:sym typeface="Symbol" panose="05050102010706020507" pitchFamily="18" charset="2"/>
            </a:endParaRPr>
          </a:p>
          <a:p>
            <a:pPr lvl="1"/>
            <a:r>
              <a:rPr lang="en-US"/>
              <a:t>parentOf ⊑ </a:t>
            </a:r>
            <a:r>
              <a:rPr lang="en-US" smtClean="0"/>
              <a:t>ancestorOf</a:t>
            </a:r>
          </a:p>
          <a:p>
            <a:pPr lvl="1"/>
            <a:r>
              <a:rPr lang="en-US"/>
              <a:t>brotherOf ◦ parentOf ⊑ </a:t>
            </a:r>
            <a:r>
              <a:rPr lang="en-US" smtClean="0"/>
              <a:t>uncleOf</a:t>
            </a:r>
          </a:p>
          <a:p>
            <a:pPr lvl="1"/>
            <a:r>
              <a:rPr lang="en-US"/>
              <a:t>⊤ ⊑ Male ⊔ Female</a:t>
            </a:r>
          </a:p>
          <a:p>
            <a:pPr lvl="1"/>
            <a:r>
              <a:rPr lang="en-US"/>
              <a:t>Male ⊓ Female ⊑ </a:t>
            </a:r>
            <a:r>
              <a:rPr lang="en-US" smtClean="0"/>
              <a:t>⊥</a:t>
            </a:r>
          </a:p>
          <a:p>
            <a:pPr lvl="1"/>
            <a:r>
              <a:rPr lang="en-US" smtClean="0"/>
              <a:t>PeopleWithDaughters </a:t>
            </a:r>
            <a:r>
              <a:rPr lang="en-US"/>
              <a:t>≡ </a:t>
            </a:r>
            <a:r>
              <a:rPr lang="en-US" smtClean="0"/>
              <a:t>∀parentOf.Female</a:t>
            </a:r>
          </a:p>
          <a:p>
            <a:pPr lvl="1"/>
            <a:r>
              <a:rPr lang="en-US" smtClean="0"/>
              <a:t>Person </a:t>
            </a:r>
            <a:r>
              <a:rPr lang="en-US"/>
              <a:t>⊑ </a:t>
            </a:r>
            <a:r>
              <a:rPr lang="en-US" smtClean="0"/>
              <a:t>(≥2 childOf.Parent ⊓ </a:t>
            </a:r>
            <a:r>
              <a:rPr lang="en-US"/>
              <a:t>≤</a:t>
            </a:r>
            <a:r>
              <a:rPr lang="en-US" smtClean="0"/>
              <a:t>2 childOf.Parent)</a:t>
            </a:r>
          </a:p>
          <a:p>
            <a:r>
              <a:rPr lang="en-US" smtClean="0"/>
              <a:t>Abox (assertional)</a:t>
            </a:r>
          </a:p>
          <a:p>
            <a:pPr lvl="1"/>
            <a:r>
              <a:rPr lang="en-US"/>
              <a:t>Mother(julia</a:t>
            </a:r>
            <a:r>
              <a:rPr lang="en-US" smtClean="0"/>
              <a:t>)</a:t>
            </a:r>
          </a:p>
          <a:p>
            <a:pPr lvl="1"/>
            <a:r>
              <a:rPr lang="en-US"/>
              <a:t>parentOf(julia, john)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96303" y="3184635"/>
            <a:ext cx="210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</a:rPr>
              <a:t>composition of roles</a:t>
            </a:r>
            <a:endParaRPr lang="en-US" i="1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834" y="3920359"/>
            <a:ext cx="87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</a:rPr>
              <a:t>disjoint</a:t>
            </a:r>
            <a:endParaRPr lang="en-US" i="1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9474" y="4624063"/>
            <a:ext cx="1213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70C0"/>
                </a:solidFill>
              </a:rPr>
              <a:t>cardinality</a:t>
            </a:r>
          </a:p>
          <a:p>
            <a:r>
              <a:rPr lang="en-US" i="1" smtClean="0">
                <a:solidFill>
                  <a:srgbClr val="0070C0"/>
                </a:solidFill>
              </a:rPr>
              <a:t>constraints</a:t>
            </a:r>
            <a:endParaRPr lang="en-US" i="1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999" y="1515533"/>
            <a:ext cx="2888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(Attributive Language</a:t>
            </a:r>
          </a:p>
          <a:p>
            <a:r>
              <a:rPr lang="en-US" smtClean="0">
                <a:solidFill>
                  <a:srgbClr val="0070C0"/>
                </a:solidFill>
              </a:rPr>
              <a:t>with Complement (negation)</a:t>
            </a:r>
          </a:p>
          <a:p>
            <a:r>
              <a:rPr lang="en-US" smtClean="0">
                <a:solidFill>
                  <a:srgbClr val="0070C0"/>
                </a:solidFill>
              </a:rPr>
              <a:t>and Number constraints)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51" y="1000686"/>
            <a:ext cx="7673741" cy="500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1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7023538" cy="303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79" y="4635062"/>
            <a:ext cx="6493418" cy="40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0276" y="51553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altLang="en-US" i="1"/>
              <a:t>a person who has at most one </a:t>
            </a:r>
            <a:r>
              <a:rPr lang="en-US" altLang="en-US" i="1" smtClean="0"/>
              <a:t>child</a:t>
            </a:r>
            <a:r>
              <a:rPr lang="en-US" altLang="en-US" i="1"/>
              <a:t>, or 3 or more children including a daughter</a:t>
            </a:r>
          </a:p>
        </p:txBody>
      </p:sp>
    </p:spTree>
    <p:extLst>
      <p:ext uri="{BB962C8B-B14F-4D97-AF65-F5344CB8AC3E}">
        <p14:creationId xmlns:p14="http://schemas.microsoft.com/office/powerpoint/2010/main" val="3726681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Inference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i="1"/>
              <a:t>subsumption</a:t>
            </a:r>
            <a:r>
              <a:rPr lang="en-US" altLang="en-US" sz="2800"/>
              <a:t>: is C</a:t>
            </a:r>
            <a:r>
              <a:rPr lang="en-US" altLang="en-US" sz="2800">
                <a:sym typeface="Symbol" panose="05050102010706020507" pitchFamily="18" charset="2"/>
              </a:rPr>
              <a:t>D?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ym typeface="Symbol" panose="05050102010706020507" pitchFamily="18" charset="2"/>
              </a:rPr>
              <a:t>reduce to satisfiability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ym typeface="Symbol" panose="05050102010706020507" pitchFamily="18" charset="2"/>
              </a:rPr>
              <a:t>C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∩D?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 is the “bottom” or NULL concept, nothing is in this set</a:t>
            </a:r>
          </a:p>
          <a:p>
            <a:pPr>
              <a:lnSpc>
                <a:spcPct val="80000"/>
              </a:lnSpc>
            </a:pPr>
            <a:r>
              <a:rPr lang="en-US" altLang="en-US" sz="2800" i="1">
                <a:cs typeface="Arial" panose="020B0604020202020204" pitchFamily="34" charset="0"/>
                <a:sym typeface="Symbol" panose="05050102010706020507" pitchFamily="18" charset="2"/>
              </a:rPr>
              <a:t>classification</a:t>
            </a:r>
            <a:r>
              <a:rPr lang="en-US" altLang="en-US" sz="2800">
                <a:cs typeface="Arial" panose="020B0604020202020204" pitchFamily="34" charset="0"/>
                <a:sym typeface="Symbol" panose="05050102010706020507" pitchFamily="18" charset="2"/>
              </a:rPr>
              <a:t>: find all subset relationships in hierarchy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cs typeface="Arial" panose="020B0604020202020204" pitchFamily="34" charset="0"/>
                <a:sym typeface="Symbol" panose="05050102010706020507" pitchFamily="18" charset="2"/>
              </a:rPr>
              <a:t>tableau algorithms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make model by expanding and re-writing concept definitions, or detect failure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cs typeface="Arial" panose="020B0604020202020204" pitchFamily="34" charset="0"/>
                <a:sym typeface="Symbol" panose="05050102010706020507" pitchFamily="18" charset="2"/>
              </a:rPr>
              <a:t>PSPACE-complete for </a:t>
            </a:r>
            <a:r>
              <a:rPr lang="en-US" altLang="en-US" sz="2800" i="1">
                <a:cs typeface="Arial" panose="020B0604020202020204" pitchFamily="34" charset="0"/>
                <a:sym typeface="Symbol" panose="05050102010706020507" pitchFamily="18" charset="2"/>
              </a:rPr>
              <a:t>ALCN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8537" y="3783723"/>
            <a:ext cx="4025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does there exist</a:t>
            </a:r>
          </a:p>
          <a:p>
            <a:r>
              <a:rPr lang="en-US" i="1" smtClean="0"/>
              <a:t>an "only-child" (i.e. with no siblings)</a:t>
            </a:r>
          </a:p>
          <a:p>
            <a:r>
              <a:rPr lang="en-US" i="1" smtClean="0"/>
              <a:t>in the database?</a:t>
            </a:r>
            <a:endParaRPr lang="en-US" i="1"/>
          </a:p>
        </p:txBody>
      </p:sp>
      <p:sp>
        <p:nvSpPr>
          <p:cNvPr id="5" name="TextBox 4"/>
          <p:cNvSpPr txBox="1"/>
          <p:nvPr/>
        </p:nvSpPr>
        <p:spPr>
          <a:xfrm>
            <a:off x="4845270" y="1755227"/>
            <a:ext cx="3836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are all patients satisfying a </a:t>
            </a:r>
          </a:p>
          <a:p>
            <a:r>
              <a:rPr lang="en-US" i="1" smtClean="0"/>
              <a:t>set of criteria eligible for reimbursement by insurance?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344090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 Web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2469"/>
            <a:ext cx="8229600" cy="46336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OWL - Web Ontology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extend data in XML with inference rules (written in RDF)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SHOIN</a:t>
            </a:r>
            <a:r>
              <a:rPr lang="en-US" altLang="en-US" smtClean="0"/>
              <a:t> </a:t>
            </a:r>
            <a:r>
              <a:rPr lang="en-US" altLang="en-US"/>
              <a:t>semantics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example, if web page A is annotated with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&lt;student&gt;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     &lt;name&gt;Joe Smith&lt;/name&gt;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     &lt;advisor&gt;Dr. Hank Walker&lt;/advisor&gt;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    &lt;institution&gt;TAMU&lt;/institution&gt;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&lt;/student&gt;</a:t>
            </a:r>
          </a:p>
          <a:p>
            <a:pPr lvl="1"/>
            <a:r>
              <a:rPr lang="en-US" altLang="en-US"/>
              <a:t>then </a:t>
            </a:r>
            <a:r>
              <a:rPr lang="en-US" altLang="en-US" smtClean="0"/>
              <a:t>a bot should </a:t>
            </a:r>
            <a:r>
              <a:rPr lang="en-US" altLang="en-US"/>
              <a:t>be able to infer that Dr. Walker is a </a:t>
            </a:r>
            <a:r>
              <a:rPr lang="en-US" altLang="en-US" i="1"/>
              <a:t>faculty member</a:t>
            </a:r>
            <a:r>
              <a:rPr lang="en-US" altLang="en-US"/>
              <a:t> at </a:t>
            </a:r>
            <a:r>
              <a:rPr lang="en-US" altLang="en-US" i="1"/>
              <a:t>TAMU</a:t>
            </a:r>
          </a:p>
          <a:p>
            <a:pPr lvl="2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30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RDF 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30" y="159439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/>
              <a:t>&lt;?xml version="1.0"?&gt;</a:t>
            </a:r>
            <a:br>
              <a:rPr lang="en-US" altLang="en-US" sz="2400"/>
            </a:br>
            <a:endParaRPr lang="en-US" altLang="en-US" sz="2400" smtClean="0"/>
          </a:p>
          <a:p>
            <a:pPr marL="0" indent="0">
              <a:buNone/>
            </a:pPr>
            <a:r>
              <a:rPr lang="en-US" altLang="en-US" sz="2400" smtClean="0"/>
              <a:t>&lt;</a:t>
            </a:r>
            <a:r>
              <a:rPr lang="en-US" altLang="en-US" sz="2400"/>
              <a:t>rdf:RDF</a:t>
            </a:r>
            <a:br>
              <a:rPr lang="en-US" altLang="en-US" sz="2400"/>
            </a:br>
            <a:r>
              <a:rPr lang="en-US" altLang="en-US" sz="2400"/>
              <a:t>xmlns:rdf="http://www.w3.org/1999/02/22-rdf-syntax-ns#"</a:t>
            </a:r>
            <a:br>
              <a:rPr lang="en-US" altLang="en-US" sz="2400"/>
            </a:br>
            <a:r>
              <a:rPr lang="en-US" altLang="en-US" sz="2400"/>
              <a:t>xmlns:cd="http://www.recshop.fake/cd#"&gt;</a:t>
            </a:r>
            <a:br>
              <a:rPr lang="en-US" altLang="en-US" sz="2400"/>
            </a:br>
            <a:endParaRPr lang="en-US" altLang="en-US" sz="2400" smtClean="0"/>
          </a:p>
          <a:p>
            <a:pPr marL="0" indent="0">
              <a:buNone/>
            </a:pPr>
            <a:r>
              <a:rPr lang="en-US" altLang="en-US" sz="2400" smtClean="0"/>
              <a:t>&lt;</a:t>
            </a:r>
            <a:r>
              <a:rPr lang="en-US" altLang="en-US" sz="2400"/>
              <a:t>rdf:Description</a:t>
            </a:r>
            <a:br>
              <a:rPr lang="en-US" altLang="en-US" sz="2400"/>
            </a:br>
            <a:r>
              <a:rPr lang="en-US" altLang="en-US" sz="2400"/>
              <a:t>rdf:about="http://www.recshop.fake/cd/Empire Burlesque"&gt;</a:t>
            </a:r>
            <a:br>
              <a:rPr lang="en-US" altLang="en-US" sz="2400"/>
            </a:br>
            <a:r>
              <a:rPr lang="en-US" altLang="en-US" sz="2400"/>
              <a:t>  &lt;cd:artist&gt;Bob Dylan&lt;/cd:artist&gt;</a:t>
            </a:r>
            <a:br>
              <a:rPr lang="en-US" altLang="en-US" sz="2400"/>
            </a:br>
            <a:r>
              <a:rPr lang="en-US" altLang="en-US" sz="2400"/>
              <a:t>  &lt;cd:country&gt;UK&lt;/cd:country&gt;</a:t>
            </a:r>
            <a:br>
              <a:rPr lang="en-US" altLang="en-US" sz="2400"/>
            </a:br>
            <a:r>
              <a:rPr lang="en-US" altLang="en-US" sz="2400"/>
              <a:t>  &lt;cd:company&gt;Columbia&lt;/cd:company&gt;</a:t>
            </a:r>
            <a:br>
              <a:rPr lang="en-US" altLang="en-US" sz="2400"/>
            </a:br>
            <a:r>
              <a:rPr lang="en-US" altLang="en-US" sz="2400"/>
              <a:t>  &lt;cd:price&gt;10.90&lt;/cd:price&gt;</a:t>
            </a:r>
            <a:br>
              <a:rPr lang="en-US" altLang="en-US" sz="2400"/>
            </a:br>
            <a:r>
              <a:rPr lang="en-US" altLang="en-US" sz="2400"/>
              <a:t>  &lt;cd:year&gt;1985&lt;/cd:year&gt;</a:t>
            </a:r>
            <a:br>
              <a:rPr lang="en-US" altLang="en-US" sz="2400"/>
            </a:br>
            <a:r>
              <a:rPr lang="en-US" altLang="en-US" sz="2400"/>
              <a:t>&lt;/rdf:Description&gt;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2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6" y="60294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smtClean="0"/>
              <a:t>OWL Example: Wine is a liquid, made from grapes (subclass of "things made from grapes"), from a region</a:t>
            </a:r>
            <a:r>
              <a:rPr lang="en-US" sz="4000" smtClean="0"/>
              <a:t>.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49" y="2751211"/>
            <a:ext cx="7886700" cy="37133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&lt;owl:Class rdf:ID="Wine"&gt; 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&lt;rdfs:subClassOf rdf:resource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="#PotableLiquid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"/&gt; 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rdfs:subClassOf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rdf:resource="#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madeFromGrapes"/&gt;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rdfs:subClassOf&gt;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&lt;owl:Restriction&gt;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&lt;owl:onProperty rdf:resource="#locatedIn"/&gt; 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owl:minCardinality&gt;1&lt;/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owl:minCardinality&gt;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&lt;/owl:Restriction&gt;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&lt;/rdfs:subClassOf&gt;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&lt;/owl:Class&gt;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1886" y="2176561"/>
            <a:ext cx="590975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Wine </a:t>
            </a:r>
            <a:r>
              <a:rPr lang="en-US" smtClean="0">
                <a:sym typeface="Symbol" panose="05050102010706020507" pitchFamily="18" charset="2"/>
              </a:rPr>
              <a:t>PotableLiquidmadeFromGrapeslocatedIn.Region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36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95" y="0"/>
            <a:ext cx="7886700" cy="4716025"/>
          </a:xfrm>
        </p:spPr>
        <p:txBody>
          <a:bodyPr/>
          <a:lstStyle/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&lt;CabernetSauvignon rdf:ID="SantaCruzVineyardCabernet" 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&lt;locatedIn rdf:resource="#SantaCruzMountainsRegion"/&gt;  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&lt;hasMaker  rdf:resource="#SantaCruzMountainVineyard" /&gt;   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&lt;/CabernetSauvignon&gt;</a:t>
            </a:r>
            <a:endParaRPr lang="en-US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&lt;Region rdf:ID="SantaCruzMountainsRegion"&gt;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&lt;locatedIn rdf:resource="#CaliforniaRegion" /&gt;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&lt;/Region&gt;</a:t>
            </a:r>
          </a:p>
          <a:p>
            <a:pPr marL="0" indent="0">
              <a:buNone/>
            </a:pP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&lt;Winery rdf:ID="SantaCruzMountainVineyard" /&gt;</a:t>
            </a:r>
          </a:p>
          <a:p>
            <a:pPr marL="0" indent="0">
              <a:buNone/>
            </a:pP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owl:Class rdf:ID="WhiteWine"&gt;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&lt;owl:intersectionOf rdf:parseType="Collection"&gt;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&lt;owl:Class rdf:about="#Wine" /&gt;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&lt;owl:Restriction&gt;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&lt;owl:onProperty rdf:resource="#hasColor" /&gt;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&lt;owl:hasValue rdf:resource="#White" /&gt;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&lt;/owl:Restriction&gt;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&lt;/owl:intersectionOf&gt;</a:t>
            </a:r>
          </a:p>
          <a:p>
            <a:pPr marL="0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&lt;/owl:Class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2547" y="4657002"/>
            <a:ext cx="332828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WhiteWine </a:t>
            </a:r>
            <a:r>
              <a:rPr lang="en-US" smtClean="0">
                <a:sym typeface="Symbol" panose="05050102010706020507" pitchFamily="18" charset="2"/>
              </a:rPr>
              <a:t></a:t>
            </a:r>
            <a:r>
              <a:rPr lang="en-US" smtClean="0">
                <a:sym typeface="Symbol" panose="05050102010706020507" pitchFamily="18" charset="2"/>
              </a:rPr>
              <a:t>Wine</a:t>
            </a:r>
            <a:r>
              <a:rPr lang="en-US" smtClean="0">
                <a:sym typeface="Symbol" panose="05050102010706020507" pitchFamily="18" charset="2"/>
              </a:rPr>
              <a:t>color.White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39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874"/>
            <a:ext cx="7886700" cy="1325563"/>
          </a:xfrm>
        </p:spPr>
        <p:txBody>
          <a:bodyPr>
            <a:noAutofit/>
          </a:bodyPr>
          <a:lstStyle/>
          <a:p>
            <a:r>
              <a:rPr lang="en-US" sz="3600" smtClean="0"/>
              <a:t>OWL Example: A "vintage" refers to a specific year (batch) of wine (concept defined by a relation).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36" y="195688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&lt;owl:Class rdf:ID="Vintage"&gt; 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&lt;rdfs:subClassOf&gt;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&lt;owl:Restriction&gt; 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  &lt;owl:onProperty rdf:resource="#vintageOf"/&gt;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  &lt;owl:minCardinality 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    rdf:datatype="&amp;xsd;NonNegativeInteger"&gt;1&lt;/owl:minCardinality&gt;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&lt;/owl:Restriction&gt;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&lt;/rdfs:subClassOf&gt;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&lt;/owl:Class&gt;</a:t>
            </a:r>
          </a:p>
          <a:p>
            <a:pPr marL="0" indent="0">
              <a:buNone/>
            </a:pPr>
            <a:endParaRPr lang="en-US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&lt;owl:ObjectProperty rdf:ID="vintageOf"&gt;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&lt;rdfs:domain rdf:resource="#Vintage" /&gt;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 &lt;rdfs:range  rdf:resource="#Wine" /&gt;</a:t>
            </a:r>
          </a:p>
          <a:p>
            <a:pPr marL="0" indent="0">
              <a:buNone/>
            </a:pP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&lt;/owl:ObjectProperty&gt; </a:t>
            </a:r>
          </a:p>
        </p:txBody>
      </p:sp>
    </p:spTree>
    <p:extLst>
      <p:ext uri="{BB962C8B-B14F-4D97-AF65-F5344CB8AC3E}">
        <p14:creationId xmlns:p14="http://schemas.microsoft.com/office/powerpoint/2010/main" val="3650659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/>
          <a:lstStyle/>
          <a:p>
            <a:r>
              <a:rPr lang="en-US" smtClean="0"/>
              <a:t>OWL: Beers are either lagers or ales (disjoint subclasses)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668" y="166613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/>
              <a:t>&lt;owl:Class rdf:about</a:t>
            </a:r>
            <a:r>
              <a:rPr lang="en-US" sz="1800" smtClean="0"/>
              <a:t>="#Beer"&gt;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        &lt;owl:equivalentClass&gt; </a:t>
            </a:r>
          </a:p>
          <a:p>
            <a:pPr marL="0" indent="0">
              <a:buNone/>
            </a:pPr>
            <a:r>
              <a:rPr lang="en-US" sz="1800"/>
              <a:t>            &lt;owl:Class&gt; </a:t>
            </a:r>
          </a:p>
          <a:p>
            <a:pPr marL="0" indent="0">
              <a:buNone/>
            </a:pPr>
            <a:r>
              <a:rPr lang="en-US" sz="1800"/>
              <a:t>                &lt;owl:unionOf rdf:parseType="Collection"&gt; </a:t>
            </a:r>
          </a:p>
          <a:p>
            <a:pPr marL="0" indent="0">
              <a:buNone/>
            </a:pPr>
            <a:r>
              <a:rPr lang="en-US" sz="1800"/>
              <a:t>                    &lt;owl:Class rdf:about</a:t>
            </a:r>
            <a:r>
              <a:rPr lang="en-US" sz="1800" smtClean="0"/>
              <a:t>="#Lager"/&gt;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                    &lt;owl:Class rdf:about</a:t>
            </a:r>
            <a:r>
              <a:rPr lang="en-US" sz="1800" smtClean="0"/>
              <a:t>="#Ale"/&gt;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                &lt;/owl:unionOf&gt; </a:t>
            </a:r>
          </a:p>
          <a:p>
            <a:pPr marL="0" indent="0">
              <a:buNone/>
            </a:pPr>
            <a:r>
              <a:rPr lang="en-US" sz="1800"/>
              <a:t>            &lt;/owl:Class&gt; </a:t>
            </a:r>
          </a:p>
          <a:p>
            <a:pPr marL="0" indent="0">
              <a:buNone/>
            </a:pPr>
            <a:r>
              <a:rPr lang="en-US" sz="1800"/>
              <a:t>        &lt;/owl:equivalentClass&gt; </a:t>
            </a:r>
          </a:p>
          <a:p>
            <a:pPr marL="0" indent="0">
              <a:buNone/>
            </a:pPr>
            <a:r>
              <a:rPr lang="en-US" sz="1800"/>
              <a:t>    &lt;/owl:Class</a:t>
            </a:r>
            <a:r>
              <a:rPr lang="en-US" sz="1800" smtClean="0"/>
              <a:t>&gt;</a:t>
            </a:r>
          </a:p>
          <a:p>
            <a:pPr marL="0" indent="0">
              <a:buNone/>
            </a:pPr>
            <a:r>
              <a:rPr lang="en-US" sz="1800"/>
              <a:t>&lt;owl:Class rdf:about</a:t>
            </a:r>
            <a:r>
              <a:rPr lang="en-US" sz="1800" smtClean="0"/>
              <a:t>="#Lager"&gt;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        &lt;rdfs:subClassOf rdf:resource</a:t>
            </a:r>
            <a:r>
              <a:rPr lang="en-US" sz="1800" smtClean="0"/>
              <a:t>="#Beer"/&gt;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        &lt;</a:t>
            </a:r>
            <a:r>
              <a:rPr lang="en-US" sz="1800" b="1"/>
              <a:t>owl:disjointWith</a:t>
            </a:r>
            <a:r>
              <a:rPr lang="en-US" sz="1800"/>
              <a:t> rdf:resource</a:t>
            </a:r>
            <a:r>
              <a:rPr lang="en-US" sz="1800" smtClean="0"/>
              <a:t>="#Ale"/&gt; </a:t>
            </a:r>
            <a:endParaRPr lang="en-US" sz="1800"/>
          </a:p>
          <a:p>
            <a:pPr marL="0" indent="0">
              <a:buNone/>
            </a:pPr>
            <a:r>
              <a:rPr lang="en-US" sz="1800" smtClean="0"/>
              <a:t>&lt;/</a:t>
            </a:r>
            <a:r>
              <a:rPr lang="en-US" sz="1800"/>
              <a:t>owl:Class&gt;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12389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59" y="1128865"/>
            <a:ext cx="85764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&lt;owl:Class rdf:about="</a:t>
            </a:r>
            <a:r>
              <a:rPr lang="en-US">
                <a:solidFill>
                  <a:srgbClr val="FF0000"/>
                </a:solidFill>
              </a:rPr>
              <a:t>http://www.linkeddatatools.com/plants#planttype</a:t>
            </a:r>
            <a:r>
              <a:rPr lang="en-US"/>
              <a:t>"&gt;</a:t>
            </a:r>
          </a:p>
          <a:p>
            <a:r>
              <a:rPr lang="en-US" smtClean="0"/>
              <a:t>   &lt;</a:t>
            </a:r>
            <a:r>
              <a:rPr lang="en-US"/>
              <a:t>rdfs:label&gt;The plant type&lt;/rdfs:label&gt;</a:t>
            </a:r>
          </a:p>
          <a:p>
            <a:r>
              <a:rPr lang="en-US" smtClean="0"/>
              <a:t>   &lt;</a:t>
            </a:r>
            <a:r>
              <a:rPr lang="en-US"/>
              <a:t>rdfs:comment&gt;The class of all plant types.&lt;/rdfs:comment</a:t>
            </a:r>
            <a:r>
              <a:rPr lang="en-US" smtClean="0"/>
              <a:t>&gt;</a:t>
            </a:r>
          </a:p>
          <a:p>
            <a:r>
              <a:rPr lang="en-US" smtClean="0"/>
              <a:t>   &lt;feature:color&gt;green&lt;/feature:Color&gt;</a:t>
            </a:r>
            <a:endParaRPr lang="en-US"/>
          </a:p>
          <a:p>
            <a:r>
              <a:rPr lang="en-US" smtClean="0"/>
              <a:t>&lt;/owl:Class&gt;</a:t>
            </a:r>
            <a:endParaRPr lang="en-US"/>
          </a:p>
          <a:p>
            <a:endParaRPr lang="en-US"/>
          </a:p>
          <a:p>
            <a:r>
              <a:rPr lang="en-US"/>
              <a:t>&lt;!-- OWL Subclass Definition - Flower --&gt;</a:t>
            </a:r>
          </a:p>
          <a:p>
            <a:r>
              <a:rPr lang="en-US" smtClean="0"/>
              <a:t>&lt;</a:t>
            </a:r>
            <a:r>
              <a:rPr lang="en-US"/>
              <a:t>owl:Class rdf:about="</a:t>
            </a:r>
            <a:r>
              <a:rPr lang="en-US">
                <a:solidFill>
                  <a:srgbClr val="FF0000"/>
                </a:solidFill>
              </a:rPr>
              <a:t>http://www.linkeddatatools.com/plants#flowers</a:t>
            </a:r>
            <a:r>
              <a:rPr lang="en-US"/>
              <a:t>"&gt;</a:t>
            </a:r>
          </a:p>
          <a:p>
            <a:r>
              <a:rPr lang="en-US" smtClean="0"/>
              <a:t>   &lt;!-- </a:t>
            </a:r>
            <a:r>
              <a:rPr lang="en-US" i="1"/>
              <a:t>Flowers is a subclassification of planttype </a:t>
            </a:r>
            <a:r>
              <a:rPr lang="en-US"/>
              <a:t>--&gt;</a:t>
            </a:r>
          </a:p>
          <a:p>
            <a:r>
              <a:rPr lang="en-US" smtClean="0"/>
              <a:t>   &lt;</a:t>
            </a:r>
            <a:r>
              <a:rPr lang="en-US">
                <a:solidFill>
                  <a:srgbClr val="0070C0"/>
                </a:solidFill>
              </a:rPr>
              <a:t>rdfs:subClassOf rdf:resource="http://www.linkeddatatools.com/plants#planttype"/</a:t>
            </a:r>
            <a:r>
              <a:rPr lang="en-US"/>
              <a:t>&gt;</a:t>
            </a:r>
          </a:p>
          <a:p>
            <a:r>
              <a:rPr lang="en-US" smtClean="0"/>
              <a:t>   &lt;</a:t>
            </a:r>
            <a:r>
              <a:rPr lang="en-US"/>
              <a:t>rdfs:label&gt;Flowering plants&lt;/rdfs:label&gt;</a:t>
            </a:r>
          </a:p>
          <a:p>
            <a:r>
              <a:rPr lang="en-US" smtClean="0"/>
              <a:t>   &lt;</a:t>
            </a:r>
            <a:r>
              <a:rPr lang="en-US"/>
              <a:t>rdfs:comment&gt;Flowering plants, also known as angiosperms.&lt;/rdfs:comment&gt;</a:t>
            </a:r>
          </a:p>
          <a:p>
            <a:r>
              <a:rPr lang="en-US" smtClean="0"/>
              <a:t>&lt;/</a:t>
            </a:r>
            <a:r>
              <a:rPr lang="en-US"/>
              <a:t>owl:Class</a:t>
            </a:r>
            <a:r>
              <a:rPr lang="en-US" smtClean="0"/>
              <a:t>&gt;</a:t>
            </a:r>
          </a:p>
          <a:p>
            <a:endParaRPr lang="en-US" smtClean="0"/>
          </a:p>
          <a:p>
            <a:r>
              <a:rPr lang="en-US" smtClean="0"/>
              <a:t>&lt;</a:t>
            </a:r>
            <a:r>
              <a:rPr lang="en-US"/>
              <a:t>rdf:Description rdf:about="</a:t>
            </a:r>
            <a:r>
              <a:rPr lang="en-US">
                <a:solidFill>
                  <a:srgbClr val="FF0000"/>
                </a:solidFill>
              </a:rPr>
              <a:t>http://www.linkeddatatools.com/plants#orchid</a:t>
            </a:r>
            <a:r>
              <a:rPr lang="en-US"/>
              <a:t>"&gt;</a:t>
            </a:r>
          </a:p>
          <a:p>
            <a:r>
              <a:rPr lang="en-US" smtClean="0"/>
              <a:t>   &lt;!-- </a:t>
            </a:r>
            <a:r>
              <a:rPr lang="en-US" i="1"/>
              <a:t>Orchid is an individual (instance) of the flowers class </a:t>
            </a:r>
            <a:r>
              <a:rPr lang="en-US"/>
              <a:t>--&gt;</a:t>
            </a:r>
          </a:p>
          <a:p>
            <a:r>
              <a:rPr lang="en-US" smtClean="0"/>
              <a:t>   &lt;</a:t>
            </a:r>
            <a:r>
              <a:rPr lang="en-US">
                <a:solidFill>
                  <a:srgbClr val="0070C0"/>
                </a:solidFill>
              </a:rPr>
              <a:t>rdf:type rdf:resource="http://www.linkeddatatools.com/plants#flowers"/</a:t>
            </a:r>
            <a:r>
              <a:rPr lang="en-US"/>
              <a:t>&gt;</a:t>
            </a:r>
          </a:p>
          <a:p>
            <a:r>
              <a:rPr lang="en-US" smtClean="0"/>
              <a:t>   &lt;</a:t>
            </a:r>
            <a:r>
              <a:rPr lang="en-US"/>
              <a:t>plants:family&gt;Orchidaceae&lt;/plants:family&gt;</a:t>
            </a:r>
          </a:p>
          <a:p>
            <a:r>
              <a:rPr lang="en-US" smtClean="0"/>
              <a:t>&lt;/</a:t>
            </a:r>
            <a:r>
              <a:rPr lang="en-US"/>
              <a:t>rdf:Description&gt;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99393"/>
            <a:ext cx="6934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OWL Example: </a:t>
            </a:r>
            <a:r>
              <a:rPr lang="en-US" sz="3200" u="sng" smtClean="0"/>
              <a:t>URIs</a:t>
            </a:r>
            <a:r>
              <a:rPr lang="en-US" sz="3200" smtClean="0"/>
              <a:t> for describing plants</a:t>
            </a:r>
            <a:endParaRPr lang="en-US" sz="3200"/>
          </a:p>
        </p:txBody>
      </p:sp>
      <p:sp>
        <p:nvSpPr>
          <p:cNvPr id="2" name="TextBox 1"/>
          <p:cNvSpPr txBox="1"/>
          <p:nvPr/>
        </p:nvSpPr>
        <p:spPr>
          <a:xfrm>
            <a:off x="8177048" y="4582510"/>
            <a:ext cx="787652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plant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flower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orchid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555421" y="4929351"/>
            <a:ext cx="0" cy="515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550166" y="5722882"/>
            <a:ext cx="0" cy="515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65931" y="503445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isa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560676" y="5806965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1046"/>
            <a:ext cx="7886700" cy="1325563"/>
          </a:xfrm>
        </p:spPr>
        <p:txBody>
          <a:bodyPr/>
          <a:lstStyle/>
          <a:p>
            <a:r>
              <a:rPr lang="en-US" smtClean="0"/>
              <a:t>Dublin Core: Ontology for Media 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0577" y="2549128"/>
            <a:ext cx="6851556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&lt;rdf:RDF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xmlns:rdf="http://www.w3.org/1999/02/22-rdf-syntax-ns#"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xmlns:dc="http://purl.org/dc/elements/1.1/"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xmlns:region="http://www.country-regions.edu/"&gt;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endParaRPr kumimoji="0" lang="en-US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&lt;rdf:Description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rdf:about</a:t>
            </a:r>
            <a:r>
              <a:rPr lang="en-US" altLang="en-US" sz="1800">
                <a:latin typeface="Arial Unicode MS" panose="020B0604020202020204" pitchFamily="34" charset="-128"/>
              </a:rPr>
              <a:t>="https://</a:t>
            </a:r>
            <a:r>
              <a:rPr lang="en-US" altLang="en-US" sz="1800" smtClean="0">
                <a:latin typeface="Arial Unicode MS" panose="020B0604020202020204" pitchFamily="34" charset="-128"/>
              </a:rPr>
              <a:t>www.amazon.com/Adventures-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Tom-Sawyer-Mark-Twain/dp/1503215679</a:t>
            </a:r>
            <a:r>
              <a:rPr lang="en-US" altLang="en-US" sz="1800">
                <a:latin typeface="Arial Unicode MS" panose="020B0604020202020204" pitchFamily="34" charset="-128"/>
              </a:rPr>
              <a:t>"&gt;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&lt;dc:title&gt;The Adventure</a:t>
            </a:r>
            <a:r>
              <a:rPr lang="en-US" altLang="en-US" sz="1800" smtClean="0">
                <a:latin typeface="Arial Unicode MS" panose="020B0604020202020204" pitchFamily="34" charset="-128"/>
              </a:rPr>
              <a:t>s of Tom Sawyer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&lt;/dc:title&gt;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&lt;dc:author&gt;Mark Twain&lt;/dc:author&gt;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&lt;dc:date&gt;1876&lt;/dc:date&gt;</a:t>
            </a:r>
            <a:endParaRPr lang="en-US" altLang="en-US" sz="110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&lt;dc:language&gt;English&lt;/dc:language&gt;</a:t>
            </a:r>
            <a:endParaRPr lang="en-US" altLang="en-US" sz="110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&lt;dc:publisher&gt;American</a:t>
            </a:r>
            <a:r>
              <a:rPr kumimoji="0" lang="en-US" altLang="en-US" sz="1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Publishing Company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&lt;/dc:publisher&gt;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&lt;dc:ISBN&gt;</a:t>
            </a:r>
            <a:r>
              <a:rPr lang="en-US" sz="1800" smtClean="0"/>
              <a:t>1503215679&lt;/dc:ISBN&gt;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&lt;/rdf:Description&gt;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 </a:t>
            </a:r>
            <a:endParaRPr kumimoji="0" lang="en-US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&lt;/rdf:RDF&gt;</a:t>
            </a:r>
            <a:endParaRPr kumimoji="0" lang="en-US" alt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970" y="1324389"/>
            <a:ext cx="86868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/>
              <a:t>RDF ontology for digital </a:t>
            </a:r>
            <a:r>
              <a:rPr lang="en-US" sz="2000" smtClean="0"/>
              <a:t>media, e.g. </a:t>
            </a:r>
            <a:r>
              <a:rPr lang="en-US" altLang="en-US" sz="2000" smtClean="0"/>
              <a:t>for information </a:t>
            </a:r>
            <a:r>
              <a:rPr lang="en-US" altLang="en-US" sz="2000"/>
              <a:t>retrieval/media archiving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altLang="en-US" sz="2000" smtClean="0"/>
              <a:t>has concept definitions for describing </a:t>
            </a:r>
            <a:r>
              <a:rPr lang="en-US" altLang="en-US" sz="2000"/>
              <a:t>books, journals, </a:t>
            </a:r>
            <a:r>
              <a:rPr lang="en-US" altLang="en-US" sz="2000" smtClean="0"/>
              <a:t>thesises, newspapers, albums, videos, authors</a:t>
            </a:r>
            <a:r>
              <a:rPr lang="en-US" altLang="en-US" sz="2000"/>
              <a:t>, publishers, ISBN, revisions, affiliations, conferences</a:t>
            </a:r>
            <a:r>
              <a:rPr lang="en-US" altLang="en-US" sz="2000" smtClean="0"/>
              <a:t>...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/>
              <a:t>handles: agents, collections, versions...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3292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Forward-Chaining System Architecture</a:t>
            </a:r>
            <a:endParaRPr lang="en-US" alt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885950" y="2571750"/>
            <a:ext cx="1600200" cy="1257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WORKING</a:t>
            </a:r>
          </a:p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1943100" y="4057650"/>
            <a:ext cx="1543050" cy="1200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RULE </a:t>
            </a:r>
          </a:p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BASE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6115050" y="3543300"/>
            <a:ext cx="16002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EXECUTION</a:t>
            </a:r>
          </a:p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114800" y="2571750"/>
            <a:ext cx="1600200" cy="280035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INFERENCE</a:t>
            </a:r>
          </a:p>
          <a:p>
            <a:pPr algn="ctr"/>
            <a:r>
              <a:rPr lang="en-US" altLang="en-US" sz="1350" b="1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343400" y="3657600"/>
            <a:ext cx="1143000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latin typeface="Arial" panose="020B0604020202020204" pitchFamily="34" charset="0"/>
              </a:rPr>
              <a:t>PATTERN</a:t>
            </a:r>
          </a:p>
          <a:p>
            <a:pPr algn="ctr"/>
            <a:r>
              <a:rPr lang="en-US" altLang="en-US" sz="1500" b="1">
                <a:latin typeface="Arial" panose="020B0604020202020204" pitchFamily="34" charset="0"/>
              </a:rPr>
              <a:t>MATCHER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4343400" y="4686300"/>
            <a:ext cx="1143000" cy="514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latin typeface="Arial" panose="020B0604020202020204" pitchFamily="34" charset="0"/>
              </a:rPr>
              <a:t>AGENDA</a:t>
            </a:r>
          </a:p>
        </p:txBody>
      </p:sp>
      <p:cxnSp>
        <p:nvCxnSpPr>
          <p:cNvPr id="39947" name="AutoShape 11"/>
          <p:cNvCxnSpPr>
            <a:cxnSpLocks noChangeShapeType="1"/>
            <a:stCxn id="39942" idx="3"/>
            <a:endCxn id="39944" idx="1"/>
          </p:cNvCxnSpPr>
          <p:nvPr/>
        </p:nvCxnSpPr>
        <p:spPr bwMode="auto">
          <a:xfrm flipV="1">
            <a:off x="3486150" y="3943350"/>
            <a:ext cx="857250" cy="7143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8" name="AutoShape 12"/>
          <p:cNvCxnSpPr>
            <a:cxnSpLocks noChangeShapeType="1"/>
            <a:stCxn id="39941" idx="3"/>
            <a:endCxn id="39944" idx="1"/>
          </p:cNvCxnSpPr>
          <p:nvPr/>
        </p:nvCxnSpPr>
        <p:spPr bwMode="auto">
          <a:xfrm>
            <a:off x="3486150" y="3200400"/>
            <a:ext cx="857250" cy="7429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AutoShape 13"/>
          <p:cNvCxnSpPr>
            <a:cxnSpLocks noChangeShapeType="1"/>
            <a:stCxn id="39944" idx="2"/>
            <a:endCxn id="39945" idx="0"/>
          </p:cNvCxnSpPr>
          <p:nvPr/>
        </p:nvCxnSpPr>
        <p:spPr bwMode="auto">
          <a:xfrm>
            <a:off x="4914900" y="4229100"/>
            <a:ext cx="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0" name="AutoShape 14"/>
          <p:cNvCxnSpPr>
            <a:cxnSpLocks noChangeShapeType="1"/>
            <a:stCxn id="39945" idx="3"/>
            <a:endCxn id="39943" idx="2"/>
          </p:cNvCxnSpPr>
          <p:nvPr/>
        </p:nvCxnSpPr>
        <p:spPr bwMode="auto">
          <a:xfrm flipV="1">
            <a:off x="5486400" y="4457700"/>
            <a:ext cx="1428750" cy="48577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95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  <p:bldP spid="39942" grpId="0" animBg="1" autoUpdateAnimBg="0"/>
      <p:bldP spid="39943" grpId="0" animBg="1" autoUpdateAnimBg="0"/>
      <p:bldP spid="39940" grpId="0" animBg="1" autoUpdateAnimBg="0"/>
      <p:bldP spid="39944" grpId="0" animBg="1" autoUpdateAnimBg="0"/>
      <p:bldP spid="39945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for Organizations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9870"/>
            <a:ext cx="9144000" cy="4620810"/>
          </a:xfrm>
        </p:spPr>
      </p:pic>
    </p:spTree>
    <p:extLst>
      <p:ext uri="{BB962C8B-B14F-4D97-AF65-F5344CB8AC3E}">
        <p14:creationId xmlns:p14="http://schemas.microsoft.com/office/powerpoint/2010/main" val="1292793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74" y="780392"/>
            <a:ext cx="8103477" cy="60776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144409"/>
            <a:ext cx="7886700" cy="769991"/>
          </a:xfrm>
        </p:spPr>
        <p:txBody>
          <a:bodyPr/>
          <a:lstStyle/>
          <a:p>
            <a:r>
              <a:rPr lang="en-US" smtClean="0"/>
              <a:t>Protege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6" y="0"/>
            <a:ext cx="9144000" cy="690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964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7400"/>
            <a:ext cx="7886700" cy="5389563"/>
          </a:xfrm>
        </p:spPr>
        <p:txBody>
          <a:bodyPr/>
          <a:lstStyle/>
          <a:p>
            <a:r>
              <a:rPr lang="en-US" smtClean="0"/>
              <a:t>other knowledge representation systems not covered:</a:t>
            </a:r>
          </a:p>
          <a:p>
            <a:pPr lvl="1"/>
            <a:r>
              <a:rPr lang="en-US" smtClean="0"/>
              <a:t>semantic networks; conceptual graphs</a:t>
            </a:r>
          </a:p>
          <a:p>
            <a:pPr lvl="1"/>
            <a:r>
              <a:rPr lang="en-US" smtClean="0"/>
              <a:t>frames</a:t>
            </a:r>
          </a:p>
          <a:p>
            <a:pPr lvl="1"/>
            <a:r>
              <a:rPr lang="en-US"/>
              <a:t>semantic primitives</a:t>
            </a:r>
          </a:p>
          <a:p>
            <a:pPr lvl="1"/>
            <a:r>
              <a:rPr lang="en-US" smtClean="0"/>
              <a:t>default/nonmonotonic logic; circumscription</a:t>
            </a:r>
          </a:p>
          <a:p>
            <a:pPr lvl="1"/>
            <a:r>
              <a:rPr lang="en-US" smtClean="0"/>
              <a:t>fuzzy logic</a:t>
            </a:r>
          </a:p>
          <a:p>
            <a:pPr lvl="1"/>
            <a:r>
              <a:rPr lang="en-US" smtClean="0"/>
              <a:t>modal logics</a:t>
            </a:r>
          </a:p>
          <a:p>
            <a:pPr lvl="1"/>
            <a:r>
              <a:rPr lang="en-US"/>
              <a:t>t</a:t>
            </a:r>
            <a:r>
              <a:rPr lang="en-US" smtClean="0"/>
              <a:t>ruth-maintenance systems</a:t>
            </a:r>
          </a:p>
          <a:p>
            <a:pPr lvl="1"/>
            <a:r>
              <a:rPr lang="en-US" smtClean="0"/>
              <a:t>Cyc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366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Rete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36" y="1524000"/>
            <a:ext cx="8464990" cy="4525963"/>
          </a:xfrm>
        </p:spPr>
        <p:txBody>
          <a:bodyPr>
            <a:noAutofit/>
          </a:bodyPr>
          <a:lstStyle/>
          <a:p>
            <a:r>
              <a:rPr lang="en-US" altLang="en-US" smtClean="0"/>
              <a:t>representation </a:t>
            </a:r>
            <a:r>
              <a:rPr lang="en-US" altLang="en-US"/>
              <a:t>of </a:t>
            </a:r>
            <a:r>
              <a:rPr lang="en-US" altLang="en-US" smtClean="0"/>
              <a:t>knowledge as a </a:t>
            </a:r>
            <a:r>
              <a:rPr lang="en-US" altLang="en-US" i="1" smtClean="0"/>
              <a:t>network, </a:t>
            </a:r>
            <a:r>
              <a:rPr lang="en-US" altLang="en-US" smtClean="0"/>
              <a:t>where </a:t>
            </a:r>
            <a:r>
              <a:rPr lang="en-US" altLang="en-US"/>
              <a:t>nodes </a:t>
            </a:r>
            <a:r>
              <a:rPr lang="en-US" altLang="en-US" smtClean="0"/>
              <a:t>represent literals </a:t>
            </a:r>
            <a:r>
              <a:rPr lang="en-US" altLang="en-US"/>
              <a:t>(</a:t>
            </a:r>
            <a:r>
              <a:rPr lang="en-US" altLang="en-US" smtClean="0"/>
              <a:t>predicates)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rules link antecedents to </a:t>
            </a:r>
            <a:r>
              <a:rPr lang="en-US" altLang="en-US" smtClean="0"/>
              <a:t>consequents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 smtClean="0"/>
              <a:t>start </a:t>
            </a:r>
            <a:r>
              <a:rPr lang="en-US" altLang="en-US"/>
              <a:t>by </a:t>
            </a:r>
            <a:r>
              <a:rPr lang="en-US" altLang="en-US" i="1"/>
              <a:t>activating</a:t>
            </a:r>
            <a:r>
              <a:rPr lang="en-US" altLang="en-US"/>
              <a:t> nodes corresponding to </a:t>
            </a:r>
            <a:r>
              <a:rPr lang="en-US" altLang="en-US" smtClean="0"/>
              <a:t>initial facts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 smtClean="0"/>
              <a:t>uses efficient indexing of predicates to determine which rules can fire</a:t>
            </a:r>
          </a:p>
          <a:p>
            <a:pPr>
              <a:lnSpc>
                <a:spcPct val="80000"/>
              </a:lnSpc>
            </a:pPr>
            <a:r>
              <a:rPr lang="en-US" altLang="en-US" smtClean="0"/>
              <a:t>in each </a:t>
            </a:r>
            <a:r>
              <a:rPr lang="en-US" altLang="en-US"/>
              <a:t>iteration, determine which rules can fire</a:t>
            </a:r>
          </a:p>
          <a:p>
            <a:pPr>
              <a:lnSpc>
                <a:spcPct val="80000"/>
              </a:lnSpc>
            </a:pPr>
            <a:r>
              <a:rPr lang="en-US" altLang="en-US"/>
              <a:t>pick one </a:t>
            </a:r>
            <a:r>
              <a:rPr lang="en-US" altLang="en-US" smtClean="0"/>
              <a:t>(with highest priority) and </a:t>
            </a:r>
            <a:r>
              <a:rPr lang="en-US" altLang="en-US"/>
              <a:t>modify </a:t>
            </a:r>
            <a:r>
              <a:rPr lang="en-US" altLang="en-US" smtClean="0"/>
              <a:t>the network</a:t>
            </a: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run until quiescence</a:t>
            </a:r>
          </a:p>
          <a:p>
            <a:pPr>
              <a:lnSpc>
                <a:spcPct val="80000"/>
              </a:lnSpc>
            </a:pPr>
            <a:r>
              <a:rPr lang="en-US" altLang="en-US"/>
              <a:t>produces all the consequences of the facts</a:t>
            </a:r>
          </a:p>
        </p:txBody>
      </p:sp>
    </p:spTree>
    <p:extLst>
      <p:ext uri="{BB962C8B-B14F-4D97-AF65-F5344CB8AC3E}">
        <p14:creationId xmlns:p14="http://schemas.microsoft.com/office/powerpoint/2010/main" val="60942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Rete </a:t>
            </a:r>
            <a:r>
              <a:rPr lang="en-US" altLang="en-US" smtClean="0"/>
              <a:t>Network</a:t>
            </a:r>
            <a:br>
              <a:rPr lang="en-US" altLang="en-US" smtClean="0"/>
            </a:br>
            <a:r>
              <a:rPr lang="en-US" altLang="en-US" sz="2800" smtClean="0"/>
              <a:t>from: </a:t>
            </a:r>
            <a:r>
              <a:rPr lang="en-US" sz="2800" i="1" smtClean="0">
                <a:hlinkClick r:id="rId2"/>
              </a:rPr>
              <a:t>www.ai.mit.edu/courses/6.034b/rete-soln.pdf</a:t>
            </a:r>
            <a:r>
              <a:rPr lang="en-US"/>
              <a:t/>
            </a:r>
            <a:br>
              <a:rPr lang="en-US"/>
            </a:br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685" y="1207523"/>
            <a:ext cx="5133315" cy="56504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43778" r="50122"/>
          <a:stretch/>
        </p:blipFill>
        <p:spPr>
          <a:xfrm>
            <a:off x="0" y="1265049"/>
            <a:ext cx="3103334" cy="13246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r="52621"/>
          <a:stretch/>
        </p:blipFill>
        <p:spPr>
          <a:xfrm>
            <a:off x="1" y="5229256"/>
            <a:ext cx="2480650" cy="8320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49999" r="1" b="-1471"/>
          <a:stretch/>
        </p:blipFill>
        <p:spPr>
          <a:xfrm>
            <a:off x="0" y="4484093"/>
            <a:ext cx="2897109" cy="7153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r="52668" b="-7358"/>
          <a:stretch/>
        </p:blipFill>
        <p:spPr>
          <a:xfrm>
            <a:off x="0" y="3726521"/>
            <a:ext cx="2742527" cy="7568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56201" t="51631"/>
          <a:stretch/>
        </p:blipFill>
        <p:spPr>
          <a:xfrm>
            <a:off x="0" y="2571184"/>
            <a:ext cx="2725094" cy="1139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8570"/>
          <a:stretch/>
        </p:blipFill>
        <p:spPr>
          <a:xfrm>
            <a:off x="0" y="6002449"/>
            <a:ext cx="2768817" cy="85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5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Conflict Resolution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12358"/>
            <a:ext cx="7886700" cy="4351338"/>
          </a:xfrm>
        </p:spPr>
        <p:txBody>
          <a:bodyPr/>
          <a:lstStyle/>
          <a:p>
            <a:r>
              <a:rPr lang="en-US" altLang="en-US" smtClean="0"/>
              <a:t>a common issue in FC that has to be dealt with</a:t>
            </a:r>
          </a:p>
          <a:p>
            <a:r>
              <a:rPr lang="en-US" altLang="en-US" smtClean="0"/>
              <a:t>What </a:t>
            </a:r>
            <a:r>
              <a:rPr lang="en-US" altLang="en-US"/>
              <a:t>happens when </a:t>
            </a:r>
            <a:r>
              <a:rPr lang="en-US" altLang="en-US" smtClean="0"/>
              <a:t>two </a:t>
            </a:r>
            <a:r>
              <a:rPr lang="en-US" altLang="en-US"/>
              <a:t>rules can fire that have opposite effects? </a:t>
            </a:r>
            <a:endParaRPr lang="en-US" altLang="en-US" smtClean="0"/>
          </a:p>
          <a:p>
            <a:pPr lvl="1"/>
            <a:r>
              <a:rPr lang="en-US" altLang="en-US"/>
              <a:t>some rules can retract antecedents of other rules</a:t>
            </a:r>
          </a:p>
          <a:p>
            <a:pPr lvl="1"/>
            <a:r>
              <a:rPr lang="en-US" altLang="en-US" smtClean="0"/>
              <a:t>e.g. one rule says assert(P</a:t>
            </a:r>
            <a:r>
              <a:rPr lang="en-US" altLang="en-US"/>
              <a:t>) and </a:t>
            </a:r>
            <a:r>
              <a:rPr lang="en-US" altLang="en-US" smtClean="0"/>
              <a:t>the other says retract(P)</a:t>
            </a:r>
            <a:endParaRPr lang="en-US" altLang="en-US"/>
          </a:p>
          <a:p>
            <a:pPr lvl="1"/>
            <a:r>
              <a:rPr lang="en-US" altLang="en-US" smtClean="0"/>
              <a:t>assign </a:t>
            </a:r>
            <a:r>
              <a:rPr lang="en-US" altLang="en-US"/>
              <a:t>numeric priorities to rules – highest </a:t>
            </a:r>
            <a:r>
              <a:rPr lang="en-US" altLang="en-US" smtClean="0"/>
              <a:t>wins</a:t>
            </a:r>
          </a:p>
          <a:p>
            <a:r>
              <a:rPr lang="en-US" altLang="en-US"/>
              <a:t>Subsumption Architecture (Rodney Brooks)</a:t>
            </a:r>
          </a:p>
          <a:p>
            <a:pPr lvl="1"/>
            <a:r>
              <a:rPr lang="en-US" altLang="en-US"/>
              <a:t>intelligent behavior in robots can be produced in a decentralized way by a lot </a:t>
            </a:r>
            <a:r>
              <a:rPr lang="en-US" altLang="en-US" smtClean="0"/>
              <a:t>of simple </a:t>
            </a:r>
            <a:r>
              <a:rPr lang="en-US" altLang="en-US"/>
              <a:t>rules interacting</a:t>
            </a:r>
          </a:p>
          <a:p>
            <a:pPr lvl="1"/>
            <a:r>
              <a:rPr lang="en-US" altLang="en-US"/>
              <a:t>divide </a:t>
            </a:r>
            <a:r>
              <a:rPr lang="en-US" altLang="en-US" i="1"/>
              <a:t>behaviors</a:t>
            </a:r>
            <a:r>
              <a:rPr lang="en-US" altLang="en-US"/>
              <a:t> into lower-level basic survival behaviors that have higher priority, and higher-level goal-directed behaviors</a:t>
            </a:r>
          </a:p>
          <a:p>
            <a:pPr lvl="1"/>
            <a:r>
              <a:rPr lang="en-US" altLang="en-US"/>
              <a:t>example: 6-legged robot ants learning to walk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JESS - Java Expert System Shell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6345"/>
            <a:ext cx="8515350" cy="4810618"/>
          </a:xfrm>
        </p:spPr>
        <p:txBody>
          <a:bodyPr/>
          <a:lstStyle/>
          <a:p>
            <a:pPr marL="285750" indent="-285750"/>
            <a:r>
              <a:rPr lang="en-US" sz="2400" smtClean="0"/>
              <a:t>developed </a:t>
            </a:r>
            <a:r>
              <a:rPr lang="en-US" sz="2400"/>
              <a:t>by Ernest Friedman-Hill at Sandia (https://herzberg.ca.sandia.gov/)</a:t>
            </a:r>
          </a:p>
          <a:p>
            <a:pPr marL="285750" indent="-285750"/>
            <a:r>
              <a:rPr lang="en-US" sz="2400" smtClean="0"/>
              <a:t>evolved from CLIPS (C-language Integrated Prod. Sys.) at NASA</a:t>
            </a:r>
          </a:p>
          <a:p>
            <a:pPr marL="285750" indent="-285750"/>
            <a:r>
              <a:rPr lang="en-US" sz="2400" smtClean="0"/>
              <a:t>Java implementation of Forward-Chaining </a:t>
            </a:r>
            <a:r>
              <a:rPr lang="en-US" sz="2400"/>
              <a:t>and Rete </a:t>
            </a:r>
            <a:r>
              <a:rPr lang="en-US" sz="2400" smtClean="0"/>
              <a:t>algorithm</a:t>
            </a:r>
          </a:p>
          <a:p>
            <a:pPr marL="285750" indent="-285750"/>
            <a:r>
              <a:rPr lang="en-US" sz="2400" smtClean="0"/>
              <a:t>can interface reasoning with GUI, controllers, etc.</a:t>
            </a:r>
          </a:p>
          <a:p>
            <a:pPr marL="285750" indent="-285750"/>
            <a:r>
              <a:rPr lang="en-US" sz="2400" smtClean="0"/>
              <a:t>example of syntax for rules:</a:t>
            </a:r>
          </a:p>
          <a:p>
            <a:pPr marL="742950" lvl="1" indent="-285750"/>
            <a:endParaRPr lang="en-US"/>
          </a:p>
          <a:p>
            <a:pPr marL="742950" lvl="1" indent="-285750"/>
            <a:endParaRPr 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067799" y="4309166"/>
            <a:ext cx="44582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b="1">
                <a:latin typeface="Courier New" panose="02070309020205020404" pitchFamily="49" charset="0"/>
              </a:rPr>
              <a:t>(defrule library-rule-1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(book (name ?X) </a:t>
            </a:r>
            <a:endParaRPr lang="en-US" altLang="en-US" b="1" smtClean="0">
              <a:latin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 smtClean="0">
                <a:latin typeface="Courier New" panose="02070309020205020404" pitchFamily="49" charset="0"/>
              </a:rPr>
              <a:t> (</a:t>
            </a:r>
            <a:r>
              <a:rPr lang="en-US" altLang="en-US" b="1">
                <a:latin typeface="Courier New" panose="02070309020205020404" pitchFamily="49" charset="0"/>
              </a:rPr>
              <a:t>status late) </a:t>
            </a:r>
            <a:endParaRPr lang="en-US" altLang="en-US" b="1" smtClean="0">
              <a:latin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 smtClean="0">
                <a:latin typeface="Courier New" panose="02070309020205020404" pitchFamily="49" charset="0"/>
              </a:rPr>
              <a:t> (</a:t>
            </a:r>
            <a:r>
              <a:rPr lang="en-US" altLang="en-US" b="1">
                <a:latin typeface="Courier New" panose="02070309020205020404" pitchFamily="49" charset="0"/>
              </a:rPr>
              <a:t>borrower ?Y))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(borrower (name ?Y) </a:t>
            </a:r>
            <a:endParaRPr lang="en-US" altLang="en-US" b="1" smtClean="0">
              <a:latin typeface="Courier New" panose="02070309020205020404" pitchFamily="49" charset="0"/>
            </a:endParaRPr>
          </a:p>
          <a:p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 smtClean="0">
                <a:latin typeface="Courier New" panose="02070309020205020404" pitchFamily="49" charset="0"/>
              </a:rPr>
              <a:t> (</a:t>
            </a:r>
            <a:r>
              <a:rPr lang="en-US" altLang="en-US" b="1">
                <a:latin typeface="Courier New" panose="02070309020205020404" pitchFamily="49" charset="0"/>
              </a:rPr>
              <a:t>address ?Z))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=&gt; </a:t>
            </a:r>
          </a:p>
          <a:p>
            <a:r>
              <a:rPr lang="en-US" altLang="en-US" b="1">
                <a:latin typeface="Courier New" panose="02070309020205020404" pitchFamily="49" charset="0"/>
              </a:rPr>
              <a:t>  (send-late-notice ?X ?Y ?Z)) </a:t>
            </a:r>
          </a:p>
        </p:txBody>
      </p:sp>
    </p:spTree>
    <p:extLst>
      <p:ext uri="{BB962C8B-B14F-4D97-AF65-F5344CB8AC3E}">
        <p14:creationId xmlns:p14="http://schemas.microsoft.com/office/powerpoint/2010/main" val="337102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715963"/>
          </a:xfrm>
        </p:spPr>
        <p:txBody>
          <a:bodyPr/>
          <a:lstStyle/>
          <a:p>
            <a:r>
              <a:rPr lang="en-US" altLang="en-US" sz="4000" smtClean="0"/>
              <a:t>Example </a:t>
            </a:r>
            <a:r>
              <a:rPr lang="en-US" altLang="en-US" sz="4000"/>
              <a:t>in JESS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(deffacts trouble_shooting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ignition_key) (status on))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engine) (status wont_start))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headlights) (status work)) ) </a:t>
            </a:r>
          </a:p>
          <a:p>
            <a:pPr>
              <a:buFontTx/>
              <a:buNone/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(defrule rule1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ignition_key) (status on))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engine) (status wont_start)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battery) (status OK))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=&gt;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assert (car_problem (name starter) (status faulty))) ) </a:t>
            </a:r>
          </a:p>
          <a:p>
            <a:pPr>
              <a:buFontTx/>
              <a:buNone/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(defrule rule2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(car_problem (name headlights) (status work)) 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=&gt;</a:t>
            </a:r>
          </a:p>
          <a:p>
            <a:pPr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</a:rPr>
              <a:t>   assert (car_problem (name battery) (status OK)) )</a:t>
            </a:r>
          </a:p>
          <a:p>
            <a:pPr>
              <a:buFontTx/>
              <a:buNone/>
            </a:pPr>
            <a:endParaRPr lang="en-US" altLang="en-US" sz="14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1400" b="1">
              <a:latin typeface="Courier New" panose="02070309020205020404" pitchFamily="49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362825" y="508766"/>
            <a:ext cx="178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ignition_key: on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638799" y="2876221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118130" y="4014458"/>
            <a:ext cx="1514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starter: faulty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929351" y="451451"/>
            <a:ext cx="2060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engine: wont_start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96346" y="1983334"/>
            <a:ext cx="1844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headlights: work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806965" y="913414"/>
            <a:ext cx="772511" cy="1083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6902667" y="924910"/>
            <a:ext cx="811925" cy="995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794625" y="2553246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battery: OK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029903" y="2924010"/>
            <a:ext cx="317937" cy="1090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695088" y="2380099"/>
            <a:ext cx="861849" cy="1603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63961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/>
              <a:t>slots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78705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01" y="857250"/>
            <a:ext cx="8340549" cy="514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7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2034</Words>
  <Application>Microsoft Office PowerPoint</Application>
  <PresentationFormat>On-screen Show (4:3)</PresentationFormat>
  <Paragraphs>405</Paragraphs>
  <Slides>33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Arial</vt:lpstr>
      <vt:lpstr>Calibri</vt:lpstr>
      <vt:lpstr>Calibri Light</vt:lpstr>
      <vt:lpstr>Courier New</vt:lpstr>
      <vt:lpstr>Symbol</vt:lpstr>
      <vt:lpstr>Office Theme</vt:lpstr>
      <vt:lpstr>Forward Chaining Systems</vt:lpstr>
      <vt:lpstr>PowerPoint Presentation</vt:lpstr>
      <vt:lpstr>Forward-Chaining System Architecture</vt:lpstr>
      <vt:lpstr>Rete Algorithm</vt:lpstr>
      <vt:lpstr>Example Rete Network from: www.ai.mit.edu/courses/6.034b/rete-soln.pdf </vt:lpstr>
      <vt:lpstr>Conflict Resolution</vt:lpstr>
      <vt:lpstr>JESS - Java Expert System Shell </vt:lpstr>
      <vt:lpstr>Example in JESS</vt:lpstr>
      <vt:lpstr>PowerPoint Presentation</vt:lpstr>
      <vt:lpstr>PROLOG</vt:lpstr>
      <vt:lpstr>PowerPoint Presentation</vt:lpstr>
      <vt:lpstr>PowerPoint Presentation</vt:lpstr>
      <vt:lpstr>PowerPoint Presentation</vt:lpstr>
      <vt:lpstr>Closed-World Assumption (CWA) and Negation in PROLOG</vt:lpstr>
      <vt:lpstr>PowerPoint Presentation</vt:lpstr>
      <vt:lpstr>Description Logics</vt:lpstr>
      <vt:lpstr>PowerPoint Presentation</vt:lpstr>
      <vt:lpstr>Concept Description Syntax</vt:lpstr>
      <vt:lpstr>Description Logics (ALCN syntax)</vt:lpstr>
      <vt:lpstr>Examples</vt:lpstr>
      <vt:lpstr>Inference</vt:lpstr>
      <vt:lpstr>Semantic Web</vt:lpstr>
      <vt:lpstr>RDF Examples</vt:lpstr>
      <vt:lpstr>OWL Example: Wine is a liquid, made from grapes (subclass of "things made from grapes"), from a region.</vt:lpstr>
      <vt:lpstr>PowerPoint Presentation</vt:lpstr>
      <vt:lpstr>OWL Example: A "vintage" refers to a specific year (batch) of wine (concept defined by a relation).</vt:lpstr>
      <vt:lpstr>OWL: Beers are either lagers or ales (disjoint subclasses)</vt:lpstr>
      <vt:lpstr>PowerPoint Presentation</vt:lpstr>
      <vt:lpstr>Dublin Core: Ontology for Media </vt:lpstr>
      <vt:lpstr>Ontology for Organizations</vt:lpstr>
      <vt:lpstr>Protege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94</cp:revision>
  <dcterms:created xsi:type="dcterms:W3CDTF">2018-11-04T21:46:49Z</dcterms:created>
  <dcterms:modified xsi:type="dcterms:W3CDTF">2018-11-08T18:24:39Z</dcterms:modified>
</cp:coreProperties>
</file>