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2" r:id="rId3"/>
    <p:sldId id="291" r:id="rId4"/>
    <p:sldId id="265" r:id="rId5"/>
    <p:sldId id="269" r:id="rId6"/>
    <p:sldId id="271" r:id="rId7"/>
    <p:sldId id="272" r:id="rId8"/>
    <p:sldId id="273" r:id="rId9"/>
    <p:sldId id="277" r:id="rId10"/>
    <p:sldId id="282" r:id="rId11"/>
    <p:sldId id="283" r:id="rId12"/>
    <p:sldId id="280" r:id="rId13"/>
    <p:sldId id="294" r:id="rId14"/>
    <p:sldId id="275" r:id="rId15"/>
    <p:sldId id="293" r:id="rId16"/>
    <p:sldId id="289" r:id="rId17"/>
    <p:sldId id="290" r:id="rId18"/>
    <p:sldId id="28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6" autoAdjust="0"/>
    <p:restoredTop sz="94660"/>
  </p:normalViewPr>
  <p:slideViewPr>
    <p:cSldViewPr snapToGrid="0">
      <p:cViewPr varScale="1">
        <p:scale>
          <a:sx n="91" d="100"/>
          <a:sy n="91" d="100"/>
        </p:scale>
        <p:origin x="76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FF9DF-D4DF-4327-B90B-8A25AD535F8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81BC-D538-4C64-80A8-FA375E2C1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97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FF9DF-D4DF-4327-B90B-8A25AD535F8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81BC-D538-4C64-80A8-FA375E2C1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984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FF9DF-D4DF-4327-B90B-8A25AD535F8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81BC-D538-4C64-80A8-FA375E2C1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273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FF9DF-D4DF-4327-B90B-8A25AD535F8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81BC-D538-4C64-80A8-FA375E2C1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918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FF9DF-D4DF-4327-B90B-8A25AD535F8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81BC-D538-4C64-80A8-FA375E2C1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884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FF9DF-D4DF-4327-B90B-8A25AD535F8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81BC-D538-4C64-80A8-FA375E2C1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26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FF9DF-D4DF-4327-B90B-8A25AD535F8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81BC-D538-4C64-80A8-FA375E2C1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253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FF9DF-D4DF-4327-B90B-8A25AD535F8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81BC-D538-4C64-80A8-FA375E2C1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427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FF9DF-D4DF-4327-B90B-8A25AD535F8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81BC-D538-4C64-80A8-FA375E2C1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07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FF9DF-D4DF-4327-B90B-8A25AD535F8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81BC-D538-4C64-80A8-FA375E2C1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186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FF9DF-D4DF-4327-B90B-8A25AD535F8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781BC-D538-4C64-80A8-FA375E2C1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33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FF9DF-D4DF-4327-B90B-8A25AD535F89}" type="datetimeFigureOut">
              <a:rPr lang="en-US" smtClean="0"/>
              <a:t>11/14/2018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781BC-D538-4C64-80A8-FA375E2C19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191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Uncertainty in AI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851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46043"/>
            <a:ext cx="7886700" cy="5530920"/>
          </a:xfrm>
        </p:spPr>
        <p:txBody>
          <a:bodyPr/>
          <a:lstStyle/>
          <a:p>
            <a:r>
              <a:rPr lang="en-US" smtClean="0"/>
              <a:t>Joint probability table (JPT)</a:t>
            </a:r>
          </a:p>
          <a:p>
            <a:pPr lvl="1"/>
            <a:r>
              <a:rPr lang="en-US" smtClean="0"/>
              <a:t>you can calculate answer to any question from JPT</a:t>
            </a:r>
          </a:p>
          <a:p>
            <a:pPr lvl="1"/>
            <a:r>
              <a:rPr lang="en-US" smtClean="0"/>
              <a:t>the problem is there are exponential # of entries (2</a:t>
            </a:r>
            <a:r>
              <a:rPr lang="en-US" baseline="30000" smtClean="0"/>
              <a:t>N</a:t>
            </a:r>
            <a:r>
              <a:rPr lang="en-US" smtClean="0"/>
              <a:t>, where N is the number of binary random variables)</a:t>
            </a:r>
          </a:p>
          <a:p>
            <a:pPr>
              <a:buNone/>
            </a:pPr>
            <a:endParaRPr lang="en-US" altLang="en-US" sz="2400" smtClean="0"/>
          </a:p>
          <a:p>
            <a:pPr>
              <a:buNone/>
            </a:pPr>
            <a:endParaRPr lang="en-US" altLang="en-US" sz="2400" smtClean="0"/>
          </a:p>
          <a:p>
            <a:pPr>
              <a:buNone/>
            </a:pPr>
            <a:endParaRPr lang="en-US" altLang="en-US" sz="2400"/>
          </a:p>
          <a:p>
            <a:pPr>
              <a:buNone/>
            </a:pPr>
            <a:endParaRPr lang="en-US" altLang="en-US" sz="2400" smtClean="0"/>
          </a:p>
          <a:p>
            <a:pPr>
              <a:buNone/>
            </a:pPr>
            <a:endParaRPr lang="en-US" altLang="en-US" sz="2400"/>
          </a:p>
          <a:p>
            <a:pPr>
              <a:buNone/>
            </a:pPr>
            <a:endParaRPr lang="en-US" altLang="en-US" sz="2400"/>
          </a:p>
          <a:p>
            <a:pPr>
              <a:buNone/>
            </a:pPr>
            <a:r>
              <a:rPr lang="en-US" altLang="en-US" sz="1800" smtClean="0"/>
              <a:t>P</a:t>
            </a:r>
            <a:r>
              <a:rPr lang="en-US" altLang="en-US" sz="1800"/>
              <a:t>(</a:t>
            </a:r>
            <a:r>
              <a:rPr lang="en-US" altLang="en-US" sz="1800">
                <a:sym typeface="Symbol" panose="05050102010706020507" pitchFamily="18" charset="2"/>
              </a:rPr>
              <a:t></a:t>
            </a:r>
            <a:r>
              <a:rPr lang="en-US" altLang="en-US" sz="1800" i="1"/>
              <a:t>cavity</a:t>
            </a:r>
            <a:r>
              <a:rPr lang="en-US" altLang="en-US" sz="1800"/>
              <a:t> | </a:t>
            </a:r>
            <a:r>
              <a:rPr lang="en-US" altLang="en-US" sz="1800" i="1"/>
              <a:t>toothache</a:t>
            </a:r>
            <a:r>
              <a:rPr lang="en-US" altLang="en-US" sz="1800"/>
              <a:t>) 	= P(</a:t>
            </a:r>
            <a:r>
              <a:rPr lang="en-US" altLang="en-US" sz="1800">
                <a:sym typeface="Symbol" panose="05050102010706020507" pitchFamily="18" charset="2"/>
              </a:rPr>
              <a:t></a:t>
            </a:r>
            <a:r>
              <a:rPr lang="en-US" altLang="en-US" sz="1800" i="1"/>
              <a:t>cavity</a:t>
            </a:r>
            <a:r>
              <a:rPr lang="en-US" altLang="en-US" sz="1800"/>
              <a:t> </a:t>
            </a:r>
            <a:r>
              <a:rPr lang="en-US" altLang="en-US" sz="1800">
                <a:sym typeface="Symbol" panose="05050102010706020507" pitchFamily="18" charset="2"/>
              </a:rPr>
              <a:t> </a:t>
            </a:r>
            <a:r>
              <a:rPr lang="en-US" altLang="en-US" sz="1800" i="1" smtClean="0"/>
              <a:t>toothache</a:t>
            </a:r>
            <a:r>
              <a:rPr lang="en-US" altLang="en-US" sz="1800" smtClean="0"/>
              <a:t>) / P(</a:t>
            </a:r>
            <a:r>
              <a:rPr lang="en-US" altLang="en-US" sz="1800" i="1" smtClean="0"/>
              <a:t>toothache</a:t>
            </a:r>
            <a:r>
              <a:rPr lang="en-US" altLang="en-US" sz="1800"/>
              <a:t>)</a:t>
            </a:r>
          </a:p>
          <a:p>
            <a:pPr>
              <a:buNone/>
            </a:pPr>
            <a:r>
              <a:rPr lang="en-US" altLang="en-US" sz="1800"/>
              <a:t>					= </a:t>
            </a:r>
            <a:r>
              <a:rPr lang="en-US" altLang="en-US" sz="1800" smtClean="0"/>
              <a:t>      0.016+0.064 /</a:t>
            </a:r>
            <a:endParaRPr lang="en-US" altLang="en-US" sz="1800"/>
          </a:p>
          <a:p>
            <a:pPr>
              <a:buNone/>
            </a:pPr>
            <a:r>
              <a:rPr lang="en-US" altLang="en-US" sz="1800"/>
              <a:t>					   </a:t>
            </a:r>
            <a:r>
              <a:rPr lang="en-US" altLang="en-US" sz="1800" smtClean="0"/>
              <a:t>(0.108 </a:t>
            </a:r>
            <a:r>
              <a:rPr lang="en-US" altLang="en-US" sz="1800"/>
              <a:t>+ 0.012 + 0.016 + </a:t>
            </a:r>
            <a:r>
              <a:rPr lang="en-US" altLang="en-US" sz="1800" smtClean="0"/>
              <a:t>0.064)</a:t>
            </a:r>
            <a:endParaRPr lang="en-US" altLang="en-US" sz="1800"/>
          </a:p>
          <a:p>
            <a:pPr>
              <a:buNone/>
            </a:pPr>
            <a:r>
              <a:rPr lang="en-US" altLang="en-US" sz="1800"/>
              <a:t>					= 0.4</a:t>
            </a:r>
            <a:endParaRPr lang="en-US" sz="2000" smtClean="0"/>
          </a:p>
          <a:p>
            <a:pPr lvl="1"/>
            <a:endParaRPr lang="en-US"/>
          </a:p>
          <a:p>
            <a:pPr lvl="1"/>
            <a:endParaRPr lang="en-US"/>
          </a:p>
        </p:txBody>
      </p:sp>
      <p:pic>
        <p:nvPicPr>
          <p:cNvPr id="5" name="Picture 6" descr="dentist-joint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132" y="2833992"/>
            <a:ext cx="3657600" cy="145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dentist-j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949" y="2843720"/>
            <a:ext cx="3657600" cy="145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08295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dentist-joint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132" y="2833992"/>
            <a:ext cx="3657600" cy="145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46043"/>
            <a:ext cx="7886700" cy="5530920"/>
          </a:xfrm>
        </p:spPr>
        <p:txBody>
          <a:bodyPr/>
          <a:lstStyle/>
          <a:p>
            <a:r>
              <a:rPr lang="en-US" smtClean="0"/>
              <a:t>Joint probability table (JPT)</a:t>
            </a:r>
          </a:p>
          <a:p>
            <a:pPr lvl="1"/>
            <a:r>
              <a:rPr lang="en-US" smtClean="0"/>
              <a:t>you can calculate answer to any question from JPT</a:t>
            </a:r>
          </a:p>
          <a:p>
            <a:pPr lvl="1"/>
            <a:r>
              <a:rPr lang="en-US" smtClean="0"/>
              <a:t>the problem is there are exponential # of entries (2</a:t>
            </a:r>
            <a:r>
              <a:rPr lang="en-US" baseline="30000" smtClean="0"/>
              <a:t>N</a:t>
            </a:r>
            <a:r>
              <a:rPr lang="en-US" smtClean="0"/>
              <a:t>, where N is the number of binary random variables)</a:t>
            </a:r>
          </a:p>
          <a:p>
            <a:pPr>
              <a:buNone/>
            </a:pPr>
            <a:endParaRPr lang="en-US" altLang="en-US" sz="2400" smtClean="0"/>
          </a:p>
          <a:p>
            <a:pPr>
              <a:buNone/>
            </a:pPr>
            <a:endParaRPr lang="en-US" altLang="en-US" sz="2400" smtClean="0"/>
          </a:p>
          <a:p>
            <a:pPr>
              <a:buNone/>
            </a:pPr>
            <a:endParaRPr lang="en-US" altLang="en-US" sz="2400"/>
          </a:p>
          <a:p>
            <a:pPr>
              <a:buNone/>
            </a:pPr>
            <a:endParaRPr lang="en-US" altLang="en-US" sz="2400" smtClean="0"/>
          </a:p>
          <a:p>
            <a:pPr>
              <a:buNone/>
            </a:pPr>
            <a:endParaRPr lang="en-US" altLang="en-US" sz="2400"/>
          </a:p>
          <a:p>
            <a:pPr>
              <a:buNone/>
            </a:pPr>
            <a:endParaRPr lang="en-US" altLang="en-US" sz="2400"/>
          </a:p>
          <a:p>
            <a:pPr>
              <a:buNone/>
            </a:pPr>
            <a:r>
              <a:rPr lang="en-US" altLang="en-US" sz="1800" smtClean="0"/>
              <a:t>P</a:t>
            </a:r>
            <a:r>
              <a:rPr lang="en-US" altLang="en-US" sz="1800"/>
              <a:t>(</a:t>
            </a:r>
            <a:r>
              <a:rPr lang="en-US" altLang="en-US" sz="1800">
                <a:sym typeface="Symbol" panose="05050102010706020507" pitchFamily="18" charset="2"/>
              </a:rPr>
              <a:t></a:t>
            </a:r>
            <a:r>
              <a:rPr lang="en-US" altLang="en-US" sz="1800" i="1"/>
              <a:t>cavity</a:t>
            </a:r>
            <a:r>
              <a:rPr lang="en-US" altLang="en-US" sz="1800"/>
              <a:t> | </a:t>
            </a:r>
            <a:r>
              <a:rPr lang="en-US" altLang="en-US" sz="1800" i="1"/>
              <a:t>toothache</a:t>
            </a:r>
            <a:r>
              <a:rPr lang="en-US" altLang="en-US" sz="1800"/>
              <a:t>) 	= P(</a:t>
            </a:r>
            <a:r>
              <a:rPr lang="en-US" altLang="en-US" sz="1800">
                <a:sym typeface="Symbol" panose="05050102010706020507" pitchFamily="18" charset="2"/>
              </a:rPr>
              <a:t></a:t>
            </a:r>
            <a:r>
              <a:rPr lang="en-US" altLang="en-US" sz="1800" i="1"/>
              <a:t>cavity</a:t>
            </a:r>
            <a:r>
              <a:rPr lang="en-US" altLang="en-US" sz="1800"/>
              <a:t> </a:t>
            </a:r>
            <a:r>
              <a:rPr lang="en-US" altLang="en-US" sz="1800">
                <a:sym typeface="Symbol" panose="05050102010706020507" pitchFamily="18" charset="2"/>
              </a:rPr>
              <a:t> </a:t>
            </a:r>
            <a:r>
              <a:rPr lang="en-US" altLang="en-US" sz="1800" i="1" smtClean="0"/>
              <a:t>toothache</a:t>
            </a:r>
            <a:r>
              <a:rPr lang="en-US" altLang="en-US" sz="1800" smtClean="0"/>
              <a:t>) / P(</a:t>
            </a:r>
            <a:r>
              <a:rPr lang="en-US" altLang="en-US" sz="1800" i="1" smtClean="0"/>
              <a:t>toothache</a:t>
            </a:r>
            <a:r>
              <a:rPr lang="en-US" altLang="en-US" sz="1800"/>
              <a:t>)</a:t>
            </a:r>
          </a:p>
          <a:p>
            <a:pPr>
              <a:buNone/>
            </a:pPr>
            <a:r>
              <a:rPr lang="en-US" altLang="en-US" sz="1800"/>
              <a:t>					= </a:t>
            </a:r>
            <a:r>
              <a:rPr lang="en-US" altLang="en-US" sz="1800" smtClean="0"/>
              <a:t>      0.016+0.064 /</a:t>
            </a:r>
            <a:endParaRPr lang="en-US" altLang="en-US" sz="1800"/>
          </a:p>
          <a:p>
            <a:pPr>
              <a:buNone/>
            </a:pPr>
            <a:r>
              <a:rPr lang="en-US" altLang="en-US" sz="1800"/>
              <a:t>					   </a:t>
            </a:r>
            <a:r>
              <a:rPr lang="en-US" altLang="en-US" sz="1800" smtClean="0"/>
              <a:t>(0.108 </a:t>
            </a:r>
            <a:r>
              <a:rPr lang="en-US" altLang="en-US" sz="1800"/>
              <a:t>+ 0.012 + 0.016 + </a:t>
            </a:r>
            <a:r>
              <a:rPr lang="en-US" altLang="en-US" sz="1800" smtClean="0"/>
              <a:t>0.064)</a:t>
            </a:r>
            <a:endParaRPr lang="en-US" altLang="en-US" sz="1800"/>
          </a:p>
          <a:p>
            <a:pPr>
              <a:buNone/>
            </a:pPr>
            <a:r>
              <a:rPr lang="en-US" altLang="en-US" sz="1800"/>
              <a:t>					= 0.4</a:t>
            </a:r>
            <a:endParaRPr lang="en-US" sz="2000" smtClean="0"/>
          </a:p>
          <a:p>
            <a:pPr lvl="1"/>
            <a:endParaRPr lang="en-US"/>
          </a:p>
          <a:p>
            <a:pPr lvl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41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231" t="23836" r="5632" b="39784"/>
          <a:stretch/>
        </p:blipFill>
        <p:spPr>
          <a:xfrm>
            <a:off x="565070" y="4156841"/>
            <a:ext cx="8083472" cy="270115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59320" y="2852843"/>
            <a:ext cx="6199326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smtClean="0"/>
              <a:t>A and B are </a:t>
            </a:r>
            <a:r>
              <a:rPr lang="en-US" sz="2400" i="1" smtClean="0"/>
              <a:t>conditionally independent </a:t>
            </a:r>
            <a:r>
              <a:rPr lang="en-US" sz="2400" u="sng" smtClean="0"/>
              <a:t>given C</a:t>
            </a:r>
            <a:r>
              <a:rPr lang="en-US" sz="2400" smtClean="0"/>
              <a:t> if:</a:t>
            </a:r>
          </a:p>
          <a:p>
            <a:r>
              <a:rPr lang="en-US" sz="2400" smtClean="0"/>
              <a:t>  P(A,B|C</a:t>
            </a:r>
            <a:r>
              <a:rPr lang="en-US" sz="2400" smtClean="0"/>
              <a:t>) = P(A|C)P(B|C</a:t>
            </a:r>
            <a:r>
              <a:rPr lang="en-US" sz="2400" smtClean="0"/>
              <a:t>), or equivalently</a:t>
            </a:r>
          </a:p>
          <a:p>
            <a:r>
              <a:rPr lang="en-US" sz="2400" smtClean="0"/>
              <a:t>  P(A|B,C</a:t>
            </a:r>
            <a:r>
              <a:rPr lang="en-US" sz="2400"/>
              <a:t>) = P(A|C)</a:t>
            </a:r>
            <a:endParaRPr lang="en-US" sz="2400"/>
          </a:p>
        </p:txBody>
      </p:sp>
      <p:sp>
        <p:nvSpPr>
          <p:cNvPr id="6" name="TextBox 5"/>
          <p:cNvSpPr txBox="1"/>
          <p:nvPr/>
        </p:nvSpPr>
        <p:spPr>
          <a:xfrm>
            <a:off x="372841" y="1339517"/>
            <a:ext cx="856648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smtClean="0"/>
              <a:t>Solution to reduce complexity: Employ the </a:t>
            </a:r>
            <a:r>
              <a:rPr lang="en-US" sz="2200" u="sng" smtClean="0"/>
              <a:t>Independence </a:t>
            </a:r>
            <a:r>
              <a:rPr lang="en-US" sz="2200" u="sng" smtClean="0"/>
              <a:t>Assumption.</a:t>
            </a:r>
            <a:endParaRPr lang="en-US" sz="2200" u="sng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smtClean="0"/>
              <a:t>Most variables are not strictly </a:t>
            </a:r>
            <a:r>
              <a:rPr lang="en-US" sz="2200" smtClean="0"/>
              <a:t>independent; most variables are at least partially correlated (but which </a:t>
            </a:r>
            <a:r>
              <a:rPr lang="en-US" sz="2200" smtClean="0"/>
              <a:t>is </a:t>
            </a:r>
            <a:r>
              <a:rPr lang="en-US" sz="2200" smtClean="0"/>
              <a:t>cause and which is effect</a:t>
            </a:r>
            <a:r>
              <a:rPr lang="en-US" sz="2200" smtClean="0"/>
              <a:t>?).  </a:t>
            </a:r>
            <a:endParaRPr lang="en-US" sz="220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smtClean="0"/>
              <a:t>However</a:t>
            </a:r>
            <a:r>
              <a:rPr lang="en-US" sz="2200" smtClean="0"/>
              <a:t>, </a:t>
            </a:r>
            <a:r>
              <a:rPr lang="en-US" sz="2200" smtClean="0"/>
              <a:t>many </a:t>
            </a:r>
            <a:r>
              <a:rPr lang="en-US" sz="2200" smtClean="0"/>
              <a:t>variables are </a:t>
            </a:r>
            <a:r>
              <a:rPr lang="en-US" sz="2200" i="1" smtClean="0"/>
              <a:t>conditionally</a:t>
            </a:r>
            <a:r>
              <a:rPr lang="en-US" sz="2200" smtClean="0"/>
              <a:t> independent.</a:t>
            </a:r>
            <a:endParaRPr lang="en-US" sz="22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Conditional Independence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180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798786"/>
            <a:ext cx="7886700" cy="5378177"/>
          </a:xfrm>
        </p:spPr>
        <p:txBody>
          <a:bodyPr/>
          <a:lstStyle/>
          <a:p>
            <a:r>
              <a:rPr lang="en-US" smtClean="0"/>
              <a:t>conditional independence gives us an efficient way to combine evidence</a:t>
            </a:r>
          </a:p>
          <a:p>
            <a:pPr lvl="1"/>
            <a:r>
              <a:rPr lang="en-US" smtClean="0"/>
              <a:t>consider P(Cav|toothache,catch)</a:t>
            </a:r>
          </a:p>
          <a:p>
            <a:pPr lvl="1"/>
            <a:r>
              <a:rPr lang="en-US" smtClean="0"/>
              <a:t>using Bayes' Rule:</a:t>
            </a:r>
          </a:p>
          <a:p>
            <a:pPr lvl="2"/>
            <a:r>
              <a:rPr lang="en-US"/>
              <a:t>P(Cav|toothache,catch</a:t>
            </a:r>
            <a:r>
              <a:rPr lang="en-US" smtClean="0"/>
              <a:t>) </a:t>
            </a:r>
            <a:r>
              <a:rPr lang="en-US" smtClean="0">
                <a:sym typeface="Symbol" panose="05050102010706020507" pitchFamily="18" charset="2"/>
              </a:rPr>
              <a:t> </a:t>
            </a:r>
            <a:r>
              <a:rPr lang="en-US" smtClean="0"/>
              <a:t>P(toothache^catch|Cav)P(Cav)</a:t>
            </a:r>
          </a:p>
          <a:p>
            <a:pPr lvl="2"/>
            <a:r>
              <a:rPr lang="en-US" smtClean="0"/>
              <a:t>this requires a mini JPT for all combinations of evidence</a:t>
            </a:r>
          </a:p>
          <a:p>
            <a:pPr lvl="1"/>
            <a:r>
              <a:rPr lang="en-US" smtClean="0"/>
              <a:t>assuming toothache is C.I. of catch given Cavity:</a:t>
            </a:r>
          </a:p>
          <a:p>
            <a:pPr lvl="2"/>
            <a:r>
              <a:rPr lang="en-US"/>
              <a:t>P(toothache^catch|Cav</a:t>
            </a:r>
            <a:r>
              <a:rPr lang="en-US" smtClean="0"/>
              <a:t>) = P(toothache|Cav)P(catch|Cav</a:t>
            </a:r>
            <a:r>
              <a:rPr lang="en-US"/>
              <a:t>)</a:t>
            </a:r>
          </a:p>
          <a:p>
            <a:pPr lvl="2"/>
            <a:r>
              <a:rPr lang="en-US" smtClean="0"/>
              <a:t>therefore...</a:t>
            </a:r>
          </a:p>
          <a:p>
            <a:pPr lvl="2"/>
            <a:r>
              <a:rPr lang="en-US"/>
              <a:t>P(Cav|toothache,catch</a:t>
            </a:r>
            <a:r>
              <a:rPr lang="en-US" smtClean="0"/>
              <a:t>)</a:t>
            </a:r>
            <a:r>
              <a:rPr lang="en-US" smtClean="0">
                <a:sym typeface="Symbol" panose="05050102010706020507" pitchFamily="18" charset="2"/>
              </a:rPr>
              <a:t></a:t>
            </a:r>
            <a:r>
              <a:rPr lang="en-US" smtClean="0"/>
              <a:t> P(toothache|Cav)P(catch|Cav)P(Cav</a:t>
            </a:r>
            <a:r>
              <a:rPr lang="en-US"/>
              <a:t>)</a:t>
            </a:r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317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Bayesian networks</a:t>
            </a:r>
            <a:endParaRPr lang="en-US" altLang="en-US"/>
          </a:p>
        </p:txBody>
      </p:sp>
      <p:pic>
        <p:nvPicPr>
          <p:cNvPr id="8196" name="Picture 4" descr="burglary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172" y="2331698"/>
            <a:ext cx="7772400" cy="4237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17358" y="1513545"/>
            <a:ext cx="86266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note: absence of a </a:t>
            </a:r>
            <a:r>
              <a:rPr lang="en-US" i="1" smtClean="0"/>
              <a:t>direct</a:t>
            </a:r>
            <a:r>
              <a:rPr lang="en-US" smtClean="0"/>
              <a:t> link between nodes A and B means A is conditionally independent of B </a:t>
            </a:r>
            <a:r>
              <a:rPr lang="en-US" i="1" smtClean="0"/>
              <a:t>given nodes in between </a:t>
            </a:r>
            <a:r>
              <a:rPr lang="en-US" smtClean="0"/>
              <a:t>(e.g. JohnCalls is C.I. of Burglary given Alarm)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8457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8346" y="553416"/>
            <a:ext cx="7886700" cy="4351338"/>
          </a:xfrm>
        </p:spPr>
        <p:txBody>
          <a:bodyPr/>
          <a:lstStyle/>
          <a:p>
            <a:r>
              <a:rPr lang="en-US"/>
              <a:t>Many modern knowledge-based systems are based on probabilistic </a:t>
            </a:r>
            <a:r>
              <a:rPr lang="en-US" smtClean="0"/>
              <a:t>inference</a:t>
            </a:r>
          </a:p>
          <a:p>
            <a:pPr lvl="1"/>
            <a:r>
              <a:rPr lang="en-US" smtClean="0"/>
              <a:t>including Bayesian networks, Hidden Markov Models, Markov Decision Problems</a:t>
            </a:r>
          </a:p>
          <a:p>
            <a:pPr lvl="1"/>
            <a:r>
              <a:rPr lang="en-US" smtClean="0"/>
              <a:t>example: Bayesian networks are used for inferring user goals or help needs from actions like mouse clicks in an automated software help system (think 'Clippy')</a:t>
            </a:r>
          </a:p>
          <a:p>
            <a:pPr lvl="1"/>
            <a:r>
              <a:rPr lang="en-US"/>
              <a:t>D</a:t>
            </a:r>
            <a:r>
              <a:rPr lang="en-US" smtClean="0"/>
              <a:t>ecision Theory combines utilities with probabilities of outcomes to decide actions to tak</a:t>
            </a:r>
          </a:p>
          <a:p>
            <a:r>
              <a:rPr lang="en-US" smtClean="0"/>
              <a:t>the </a:t>
            </a:r>
            <a:r>
              <a:rPr lang="en-US"/>
              <a:t>challenge </a:t>
            </a:r>
            <a:r>
              <a:rPr lang="en-US" smtClean="0"/>
              <a:t>is capturing all the numbers needed for the prior and conditional probabilities</a:t>
            </a:r>
          </a:p>
          <a:p>
            <a:pPr lvl="1"/>
            <a:r>
              <a:rPr lang="en-US" smtClean="0"/>
              <a:t>objectivists (frequentists) - probabilities represent outcomes of trials/experiments</a:t>
            </a:r>
          </a:p>
          <a:p>
            <a:pPr lvl="1"/>
            <a:r>
              <a:rPr lang="en-US" smtClean="0"/>
              <a:t>subjectivists - probabilities are degrees of belief</a:t>
            </a:r>
            <a:endParaRPr lang="en-US"/>
          </a:p>
          <a:p>
            <a:r>
              <a:rPr lang="en-US" smtClean="0"/>
              <a:t>probability and statistics is at the core of many Machine Learning algorithms</a:t>
            </a:r>
            <a:endParaRPr lang="en-US"/>
          </a:p>
          <a:p>
            <a:endParaRPr lang="en-US"/>
          </a:p>
        </p:txBody>
      </p:sp>
      <p:pic>
        <p:nvPicPr>
          <p:cNvPr id="3076" name="Picture 4" descr="Image result for clippy image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51" r="24983"/>
          <a:stretch/>
        </p:blipFill>
        <p:spPr bwMode="auto">
          <a:xfrm>
            <a:off x="8537713" y="2653748"/>
            <a:ext cx="526774" cy="744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5459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850" y="1220788"/>
            <a:ext cx="7226300" cy="442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85745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68363"/>
          </a:xfrm>
        </p:spPr>
        <p:txBody>
          <a:bodyPr/>
          <a:lstStyle/>
          <a:p>
            <a:r>
              <a:rPr lang="en-US" altLang="en-US" sz="4000" smtClean="0"/>
              <a:t>Lumiere</a:t>
            </a:r>
            <a:r>
              <a:rPr lang="en-US" altLang="en-US" sz="4000"/>
              <a:t> (Microsoft)</a:t>
            </a:r>
            <a:r>
              <a:rPr lang="en-US" altLang="en-US" sz="4000" smtClean="0"/>
              <a:t> – Office Assistant</a:t>
            </a:r>
          </a:p>
        </p:txBody>
      </p:sp>
      <p:pic>
        <p:nvPicPr>
          <p:cNvPr id="921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973138"/>
            <a:ext cx="7467600" cy="588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52636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Hidden Markov </a:t>
            </a:r>
            <a:r>
              <a:rPr lang="en-US" smtClean="0"/>
              <a:t>Models</a:t>
            </a: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716" y="1989520"/>
            <a:ext cx="8377876" cy="4826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704" y="3028635"/>
            <a:ext cx="7644099" cy="279103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114096" y="6022427"/>
            <a:ext cx="80888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mtClean="0"/>
              <a:t>transition probabilities and emission probabilities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mtClean="0"/>
              <a:t>Viterbi algorithm for computing most probable state sequence from observations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919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Limitation of First-Order Logic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FOL is not good at handling exceptions</a:t>
            </a:r>
          </a:p>
          <a:p>
            <a:pPr lvl="1"/>
            <a:r>
              <a:rPr lang="en-US" smtClean="0">
                <a:sym typeface="Symbol" panose="05050102010706020507" pitchFamily="18" charset="2"/>
              </a:rPr>
              <a:t>universal quantifier means ALL; can't say "most" birds fly</a:t>
            </a:r>
          </a:p>
          <a:p>
            <a:pPr lvl="1"/>
            <a:r>
              <a:rPr lang="en-US" i="1" smtClean="0">
                <a:sym typeface="Symbol" panose="05050102010706020507" pitchFamily="18" charset="2"/>
              </a:rPr>
              <a:t>x bird(x)→flies(x)</a:t>
            </a:r>
          </a:p>
          <a:p>
            <a:pPr lvl="1"/>
            <a:r>
              <a:rPr lang="en-US" smtClean="0">
                <a:sym typeface="Symbol" panose="05050102010706020507" pitchFamily="18" charset="2"/>
              </a:rPr>
              <a:t>asserting </a:t>
            </a:r>
            <a:r>
              <a:rPr lang="en-US" i="1" smtClean="0">
                <a:sym typeface="Symbol" panose="05050102010706020507" pitchFamily="18" charset="2"/>
              </a:rPr>
              <a:t>bird(opus)¬flies(opus</a:t>
            </a:r>
            <a:r>
              <a:rPr lang="en-US" smtClean="0">
                <a:sym typeface="Symbol" panose="05050102010706020507" pitchFamily="18" charset="2"/>
              </a:rPr>
              <a:t>) in the KB would cause it to be inconsistent</a:t>
            </a:r>
          </a:p>
          <a:p>
            <a:pPr lvl="1"/>
            <a:r>
              <a:rPr lang="en-US" sz="2800" smtClean="0">
                <a:sym typeface="Symbol" panose="05050102010706020507" pitchFamily="18" charset="2"/>
              </a:rPr>
              <a:t>FOL is </a:t>
            </a:r>
            <a:r>
              <a:rPr lang="en-US" sz="2800" i="1" smtClean="0">
                <a:sym typeface="Symbol" panose="05050102010706020507" pitchFamily="18" charset="2"/>
              </a:rPr>
              <a:t>monotonic</a:t>
            </a:r>
            <a:r>
              <a:rPr lang="en-US" sz="2800" smtClean="0">
                <a:sym typeface="Symbol" panose="05050102010706020507" pitchFamily="18" charset="2"/>
              </a:rPr>
              <a:t>: if </a:t>
            </a:r>
            <a:r>
              <a:rPr lang="en-US" sz="2800" smtClean="0">
                <a:latin typeface="Symbol" panose="05050102010706020507" pitchFamily="18" charset="2"/>
                <a:sym typeface="Symbol" panose="05050102010706020507" pitchFamily="18" charset="2"/>
              </a:rPr>
              <a:t>a |= b</a:t>
            </a:r>
            <a:r>
              <a:rPr lang="en-US" sz="2800" smtClean="0">
                <a:sym typeface="Symbol" panose="05050102010706020507" pitchFamily="18" charset="2"/>
              </a:rPr>
              <a:t>, then </a:t>
            </a:r>
            <a:r>
              <a:rPr lang="en-US" sz="2800" smtClean="0">
                <a:latin typeface="Symbol" panose="05050102010706020507" pitchFamily="18" charset="2"/>
                <a:sym typeface="Symbol" panose="05050102010706020507" pitchFamily="18" charset="2"/>
              </a:rPr>
              <a:t>aw |= b</a:t>
            </a:r>
            <a:r>
              <a:rPr lang="en-US" sz="2800" smtClean="0">
                <a:sym typeface="Symbol" panose="05050102010706020507" pitchFamily="18" charset="2"/>
              </a:rPr>
              <a:t> </a:t>
            </a:r>
          </a:p>
          <a:p>
            <a:pPr lvl="2"/>
            <a:r>
              <a:rPr lang="en-US" sz="2400" smtClean="0">
                <a:sym typeface="Symbol" panose="05050102010706020507" pitchFamily="18" charset="2"/>
              </a:rPr>
              <a:t>adding new facts does not undo conclusions</a:t>
            </a:r>
          </a:p>
          <a:p>
            <a:pPr marL="228600" lvl="1">
              <a:spcBef>
                <a:spcPts val="1000"/>
              </a:spcBef>
            </a:pPr>
            <a:r>
              <a:rPr lang="en-US" sz="2800" smtClean="0">
                <a:sym typeface="Symbol" panose="05050102010706020507" pitchFamily="18" charset="2"/>
              </a:rPr>
              <a:t>we could say: </a:t>
            </a:r>
            <a:r>
              <a:rPr lang="en-US" sz="2800" i="1">
                <a:sym typeface="Symbol" panose="05050102010706020507" pitchFamily="18" charset="2"/>
              </a:rPr>
              <a:t>x bird(x</a:t>
            </a:r>
            <a:r>
              <a:rPr lang="en-US" sz="2800" i="1" smtClean="0">
                <a:sym typeface="Symbol" panose="05050102010706020507" pitchFamily="18" charset="2"/>
              </a:rPr>
              <a:t>)¬penquin(x) →</a:t>
            </a:r>
            <a:r>
              <a:rPr lang="en-US" sz="2800" i="1">
                <a:sym typeface="Symbol" panose="05050102010706020507" pitchFamily="18" charset="2"/>
              </a:rPr>
              <a:t>flies(x</a:t>
            </a:r>
            <a:r>
              <a:rPr lang="en-US" sz="2800" i="1" smtClean="0">
                <a:sym typeface="Symbol" panose="05050102010706020507" pitchFamily="18" charset="2"/>
              </a:rPr>
              <a:t>)</a:t>
            </a:r>
            <a:endParaRPr lang="en-US" sz="2800" smtClean="0">
              <a:sym typeface="Symbol" panose="05050102010706020507" pitchFamily="18" charset="2"/>
            </a:endParaRPr>
          </a:p>
          <a:p>
            <a:r>
              <a:rPr lang="en-US" smtClean="0">
                <a:sym typeface="Symbol" panose="05050102010706020507" pitchFamily="18" charset="2"/>
              </a:rPr>
              <a:t>but we </a:t>
            </a:r>
            <a:r>
              <a:rPr lang="en-US">
                <a:sym typeface="Symbol" panose="05050102010706020507" pitchFamily="18" charset="2"/>
              </a:rPr>
              <a:t>can't enumerate all possible exceptions</a:t>
            </a:r>
          </a:p>
          <a:p>
            <a:pPr lvl="1"/>
            <a:r>
              <a:rPr lang="en-US"/>
              <a:t>what about a robin with a broken wing?</a:t>
            </a:r>
          </a:p>
          <a:p>
            <a:pPr lvl="1"/>
            <a:r>
              <a:rPr lang="en-US"/>
              <a:t>what about birds that are made out of plastic?</a:t>
            </a:r>
          </a:p>
          <a:p>
            <a:pPr lvl="1"/>
            <a:r>
              <a:rPr lang="en-US" smtClean="0"/>
              <a:t>what </a:t>
            </a:r>
            <a:r>
              <a:rPr lang="en-US"/>
              <a:t>about Big Bird?</a:t>
            </a:r>
          </a:p>
          <a:p>
            <a:endParaRPr lang="en-US"/>
          </a:p>
        </p:txBody>
      </p:sp>
      <p:pic>
        <p:nvPicPr>
          <p:cNvPr id="8" name="Picture 2" descr="http://vignette2.wikia.nocookie.net/looneytunes/images/7/79/Tweety.png/revision/latest?cb=2013021820394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2470" y="1522390"/>
            <a:ext cx="527224" cy="854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Image result for opus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5410" y="2705744"/>
            <a:ext cx="567769" cy="851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http://vignette1.wikia.nocookie.net/muppet/images/9/92/Bigbirdnewversion.png/revision/latest?cb=2012012820103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1173" y="5383433"/>
            <a:ext cx="912827" cy="1474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Image result for woodstock bird  image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20" r="14487"/>
          <a:stretch/>
        </p:blipFill>
        <p:spPr bwMode="auto">
          <a:xfrm>
            <a:off x="8366235" y="3912497"/>
            <a:ext cx="662151" cy="1085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3915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06287"/>
            <a:ext cx="7886700" cy="5570676"/>
          </a:xfrm>
        </p:spPr>
        <p:txBody>
          <a:bodyPr>
            <a:normAutofit/>
          </a:bodyPr>
          <a:lstStyle/>
          <a:p>
            <a:endParaRPr lang="en-US" sz="3200" smtClean="0"/>
          </a:p>
          <a:p>
            <a:r>
              <a:rPr lang="en-US" sz="3200" smtClean="0"/>
              <a:t>Uncertainty in actions:</a:t>
            </a:r>
            <a:endParaRPr lang="en-US" sz="3200"/>
          </a:p>
          <a:p>
            <a:pPr lvl="1"/>
            <a:r>
              <a:rPr lang="en-US" sz="2800" smtClean="0"/>
              <a:t>If a gun is loaded and you pull the trigger, the gun will fire, right?</a:t>
            </a:r>
          </a:p>
          <a:p>
            <a:pPr lvl="1"/>
            <a:r>
              <a:rPr lang="en-US" sz="2800" smtClean="0"/>
              <a:t>...unless it is a toy gun</a:t>
            </a:r>
          </a:p>
          <a:p>
            <a:pPr lvl="1"/>
            <a:r>
              <a:rPr lang="en-US" sz="2800"/>
              <a:t>...unless it is defective</a:t>
            </a:r>
          </a:p>
          <a:p>
            <a:pPr lvl="1"/>
            <a:r>
              <a:rPr lang="en-US" sz="2800" smtClean="0"/>
              <a:t>...unless it is underwater</a:t>
            </a:r>
          </a:p>
          <a:p>
            <a:pPr lvl="1"/>
            <a:r>
              <a:rPr lang="en-US" sz="2800" smtClean="0"/>
              <a:t>...unless the barrel is filled with concrete</a:t>
            </a:r>
          </a:p>
        </p:txBody>
      </p:sp>
    </p:spTree>
    <p:extLst>
      <p:ext uri="{BB962C8B-B14F-4D97-AF65-F5344CB8AC3E}">
        <p14:creationId xmlns:p14="http://schemas.microsoft.com/office/powerpoint/2010/main" val="2437125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Possible Solutions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Add rule </a:t>
            </a:r>
            <a:r>
              <a:rPr lang="en-US" i="1" smtClean="0"/>
              <a:t>strengths</a:t>
            </a:r>
            <a:r>
              <a:rPr lang="en-US" smtClean="0"/>
              <a:t> or </a:t>
            </a:r>
            <a:r>
              <a:rPr lang="en-US" i="1" smtClean="0"/>
              <a:t>priorities</a:t>
            </a:r>
            <a:r>
              <a:rPr lang="en-US" smtClean="0"/>
              <a:t> in Expert Systems</a:t>
            </a:r>
          </a:p>
          <a:p>
            <a:pPr lvl="1"/>
            <a:r>
              <a:rPr lang="en-US" smtClean="0"/>
              <a:t>...an old ad-hoc approach (with unclear semantics)</a:t>
            </a:r>
          </a:p>
          <a:p>
            <a:pPr lvl="1"/>
            <a:r>
              <a:rPr lang="en-US" smtClean="0"/>
              <a:t>penguin(x) →</a:t>
            </a:r>
            <a:r>
              <a:rPr lang="en-US" baseline="-25000" smtClean="0"/>
              <a:t>0.9</a:t>
            </a:r>
            <a:r>
              <a:rPr lang="en-US" smtClean="0"/>
              <a:t> </a:t>
            </a:r>
            <a:r>
              <a:rPr lang="en-US" smtClean="0">
                <a:sym typeface="Symbol" panose="05050102010706020507" pitchFamily="18" charset="2"/>
              </a:rPr>
              <a:t>flies(x)</a:t>
            </a:r>
          </a:p>
          <a:p>
            <a:pPr lvl="1"/>
            <a:r>
              <a:rPr lang="en-US" smtClean="0">
                <a:sym typeface="Symbol" panose="05050102010706020507" pitchFamily="18" charset="2"/>
              </a:rPr>
              <a:t>bird(x) </a:t>
            </a:r>
            <a:r>
              <a:rPr lang="en-US"/>
              <a:t>→</a:t>
            </a:r>
            <a:r>
              <a:rPr lang="en-US" baseline="-25000" smtClean="0"/>
              <a:t>0.5</a:t>
            </a:r>
            <a:r>
              <a:rPr lang="en-US" smtClean="0"/>
              <a:t> </a:t>
            </a:r>
            <a:r>
              <a:rPr lang="en-US" smtClean="0">
                <a:sym typeface="Symbol" panose="05050102010706020507" pitchFamily="18" charset="2"/>
              </a:rPr>
              <a:t>flies(x</a:t>
            </a:r>
            <a:r>
              <a:rPr lang="en-US">
                <a:sym typeface="Symbol" panose="05050102010706020507" pitchFamily="18" charset="2"/>
              </a:rPr>
              <a:t>)</a:t>
            </a:r>
          </a:p>
          <a:p>
            <a:pPr lvl="1"/>
            <a:endParaRPr lang="en-US" smtClean="0"/>
          </a:p>
          <a:p>
            <a:r>
              <a:rPr lang="en-US" smtClean="0"/>
              <a:t>Other approaches</a:t>
            </a:r>
          </a:p>
          <a:p>
            <a:pPr lvl="1"/>
            <a:r>
              <a:rPr lang="en-US" smtClean="0"/>
              <a:t>Default Logic</a:t>
            </a:r>
          </a:p>
          <a:p>
            <a:pPr lvl="1"/>
            <a:r>
              <a:rPr lang="en-US" smtClean="0"/>
              <a:t>Non-monotonic Logic</a:t>
            </a:r>
          </a:p>
          <a:p>
            <a:pPr lvl="1"/>
            <a:r>
              <a:rPr lang="en-US" smtClean="0"/>
              <a:t>Circumscription</a:t>
            </a:r>
          </a:p>
          <a:p>
            <a:pPr lvl="1"/>
            <a:r>
              <a:rPr lang="en-US" smtClean="0"/>
              <a:t>Semantic Networks</a:t>
            </a:r>
          </a:p>
          <a:p>
            <a:pPr lvl="1"/>
            <a:r>
              <a:rPr lang="en-US" smtClean="0"/>
              <a:t>Closed World Assumption in PROLOG</a:t>
            </a:r>
          </a:p>
          <a:p>
            <a:pPr lvl="1"/>
            <a:r>
              <a:rPr lang="en-US" smtClean="0"/>
              <a:t>...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469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Probability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30626"/>
            <a:ext cx="7886700" cy="4949687"/>
          </a:xfrm>
        </p:spPr>
        <p:txBody>
          <a:bodyPr/>
          <a:lstStyle/>
          <a:p>
            <a:r>
              <a:rPr lang="en-US" smtClean="0"/>
              <a:t>encode knowledge in the form of </a:t>
            </a:r>
            <a:r>
              <a:rPr lang="en-US" i="1" smtClean="0"/>
              <a:t>prior</a:t>
            </a:r>
            <a:r>
              <a:rPr lang="en-US" smtClean="0"/>
              <a:t> probabilities and </a:t>
            </a:r>
            <a:r>
              <a:rPr lang="en-US" i="1" smtClean="0"/>
              <a:t>conditional</a:t>
            </a:r>
            <a:r>
              <a:rPr lang="en-US" smtClean="0"/>
              <a:t> probabilities</a:t>
            </a:r>
          </a:p>
          <a:p>
            <a:pPr lvl="1"/>
            <a:r>
              <a:rPr lang="en-US" smtClean="0"/>
              <a:t>P(x speaks portugese|x is from Brazil)=0.9</a:t>
            </a:r>
          </a:p>
          <a:p>
            <a:pPr lvl="1"/>
            <a:r>
              <a:rPr lang="en-US" smtClean="0"/>
              <a:t>P(x speaks portugese)=0.012</a:t>
            </a:r>
          </a:p>
          <a:p>
            <a:pPr lvl="1"/>
            <a:r>
              <a:rPr lang="en-US" smtClean="0"/>
              <a:t>P(x is from Brazil)=0.007</a:t>
            </a:r>
          </a:p>
          <a:p>
            <a:pPr lvl="1"/>
            <a:r>
              <a:rPr lang="en-US"/>
              <a:t>P(x </a:t>
            </a:r>
            <a:r>
              <a:rPr lang="en-US" smtClean="0"/>
              <a:t>flies|x </a:t>
            </a:r>
            <a:r>
              <a:rPr lang="en-US"/>
              <a:t>is </a:t>
            </a:r>
            <a:r>
              <a:rPr lang="en-US" smtClean="0"/>
              <a:t>a bird)=0.8 (?)</a:t>
            </a:r>
          </a:p>
          <a:p>
            <a:pPr lvl="1"/>
            <a:endParaRPr lang="en-US"/>
          </a:p>
          <a:p>
            <a:r>
              <a:rPr lang="en-US" smtClean="0"/>
              <a:t>inference is done by calculating </a:t>
            </a:r>
            <a:r>
              <a:rPr lang="en-US" i="1" smtClean="0"/>
              <a:t>posterior</a:t>
            </a:r>
            <a:r>
              <a:rPr lang="en-US" smtClean="0"/>
              <a:t> probabilities given evidence</a:t>
            </a:r>
          </a:p>
          <a:p>
            <a:pPr lvl="1"/>
            <a:r>
              <a:rPr lang="en-US" smtClean="0"/>
              <a:t>compute P(cavity | toothache, flossing, dental history, recent consumption of candy...)</a:t>
            </a:r>
          </a:p>
          <a:p>
            <a:pPr lvl="1"/>
            <a:r>
              <a:rPr lang="en-US" smtClean="0"/>
              <a:t>compute P(fed will raise interest rate | employment=5%, inflation=0.5%, GDP=2%, recent geopolitical events...)</a:t>
            </a:r>
          </a:p>
        </p:txBody>
      </p:sp>
    </p:spTree>
    <p:extLst>
      <p:ext uri="{BB962C8B-B14F-4D97-AF65-F5344CB8AC3E}">
        <p14:creationId xmlns:p14="http://schemas.microsoft.com/office/powerpoint/2010/main" val="12670838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Causal </a:t>
            </a:r>
            <a:r>
              <a:rPr lang="en-US"/>
              <a:t>vs. diagnostic </a:t>
            </a:r>
            <a:r>
              <a:rPr lang="en-US" smtClean="0"/>
              <a:t>knowledge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smtClean="0"/>
              <a:t>causal</a:t>
            </a:r>
            <a:r>
              <a:rPr lang="en-US"/>
              <a:t>: P(x has a toothache|x has a cavity)=0.9</a:t>
            </a:r>
          </a:p>
          <a:p>
            <a:r>
              <a:rPr lang="en-US" i="1"/>
              <a:t>diagnostic</a:t>
            </a:r>
            <a:r>
              <a:rPr lang="en-US"/>
              <a:t>: P(x has a cavity|x has a toothache)=0.5</a:t>
            </a:r>
          </a:p>
          <a:p>
            <a:endParaRPr lang="en-US"/>
          </a:p>
          <a:p>
            <a:r>
              <a:rPr lang="en-US" smtClean="0"/>
              <a:t>typically </a:t>
            </a:r>
            <a:r>
              <a:rPr lang="en-US"/>
              <a:t>it is easier to articulate knowledge in the causal direction, but we often want to use it in a diagnostic way to make inferences from observations</a:t>
            </a:r>
          </a:p>
          <a:p>
            <a:pPr lvl="1"/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493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Bayes' Rule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product rule : </a:t>
            </a:r>
            <a:r>
              <a:rPr lang="en-US" i="1" smtClean="0"/>
              <a:t>joint prob</a:t>
            </a:r>
            <a:r>
              <a:rPr lang="en-US" smtClean="0"/>
              <a:t> </a:t>
            </a:r>
            <a:r>
              <a:rPr lang="en-US"/>
              <a:t>P(A,B</a:t>
            </a:r>
            <a:r>
              <a:rPr lang="en-US" smtClean="0"/>
              <a:t>) = P(A|B)*P(B) </a:t>
            </a:r>
          </a:p>
          <a:p>
            <a:r>
              <a:rPr lang="en-US" smtClean="0"/>
              <a:t>Bayes' Rule: convert between causal and diagnostic</a:t>
            </a:r>
          </a:p>
          <a:p>
            <a:endParaRPr lang="en-US"/>
          </a:p>
        </p:txBody>
      </p:sp>
      <p:pic>
        <p:nvPicPr>
          <p:cNvPr id="4098" name="Picture 2" descr="P(H\mid E) = \frac{P(E\mid H) \cdot P(H)}{P(E)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3584" y="3116882"/>
            <a:ext cx="3970909" cy="759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48326" y="4800600"/>
            <a:ext cx="31684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H = hypothesis (cause, disease)</a:t>
            </a:r>
          </a:p>
          <a:p>
            <a:r>
              <a:rPr lang="en-US" smtClean="0"/>
              <a:t>E = evidence (effect, symptoms)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02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46043"/>
            <a:ext cx="7886700" cy="5530920"/>
          </a:xfrm>
        </p:spPr>
        <p:txBody>
          <a:bodyPr/>
          <a:lstStyle/>
          <a:p>
            <a:r>
              <a:rPr lang="en-US" smtClean="0"/>
              <a:t>Joint probability table (JPT)</a:t>
            </a:r>
          </a:p>
          <a:p>
            <a:pPr lvl="1"/>
            <a:r>
              <a:rPr lang="en-US" smtClean="0"/>
              <a:t>you can calculate answer to any question from JPT</a:t>
            </a:r>
          </a:p>
          <a:p>
            <a:pPr lvl="1"/>
            <a:r>
              <a:rPr lang="en-US" smtClean="0"/>
              <a:t>the problem is there are exponential # of entries (2</a:t>
            </a:r>
            <a:r>
              <a:rPr lang="en-US" baseline="30000" smtClean="0"/>
              <a:t>N</a:t>
            </a:r>
            <a:r>
              <a:rPr lang="en-US" smtClean="0"/>
              <a:t>, where N is the number of binary random variables)</a:t>
            </a:r>
          </a:p>
          <a:p>
            <a:pPr>
              <a:buNone/>
            </a:pPr>
            <a:endParaRPr lang="en-US" altLang="en-US" sz="2400" smtClean="0"/>
          </a:p>
          <a:p>
            <a:pPr>
              <a:buNone/>
            </a:pPr>
            <a:endParaRPr lang="en-US" altLang="en-US" sz="2400" smtClean="0"/>
          </a:p>
          <a:p>
            <a:pPr>
              <a:buNone/>
            </a:pPr>
            <a:endParaRPr lang="en-US" altLang="en-US" sz="2400"/>
          </a:p>
          <a:p>
            <a:pPr>
              <a:buNone/>
            </a:pPr>
            <a:endParaRPr lang="en-US" altLang="en-US" sz="2400" smtClean="0"/>
          </a:p>
          <a:p>
            <a:pPr>
              <a:buNone/>
            </a:pPr>
            <a:endParaRPr lang="en-US" altLang="en-US" sz="2400"/>
          </a:p>
          <a:p>
            <a:pPr>
              <a:buNone/>
            </a:pPr>
            <a:endParaRPr lang="en-US" altLang="en-US" sz="2400"/>
          </a:p>
          <a:p>
            <a:pPr lvl="1"/>
            <a:endParaRPr lang="en-US"/>
          </a:p>
          <a:p>
            <a:pPr lvl="1"/>
            <a:endParaRPr lang="en-US"/>
          </a:p>
        </p:txBody>
      </p:sp>
      <p:pic>
        <p:nvPicPr>
          <p:cNvPr id="4" name="Picture 4" descr="dentist-j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949" y="2843720"/>
            <a:ext cx="3657600" cy="145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9215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46043"/>
            <a:ext cx="7886700" cy="5530920"/>
          </a:xfrm>
        </p:spPr>
        <p:txBody>
          <a:bodyPr/>
          <a:lstStyle/>
          <a:p>
            <a:r>
              <a:rPr lang="en-US" smtClean="0"/>
              <a:t>Joint probability table (JPT)</a:t>
            </a:r>
          </a:p>
          <a:p>
            <a:pPr lvl="1"/>
            <a:r>
              <a:rPr lang="en-US" smtClean="0"/>
              <a:t>you can calculate answer to any question from JPT</a:t>
            </a:r>
          </a:p>
          <a:p>
            <a:pPr lvl="1"/>
            <a:r>
              <a:rPr lang="en-US" smtClean="0"/>
              <a:t>the problem is there are exponential # of entries (2</a:t>
            </a:r>
            <a:r>
              <a:rPr lang="en-US" baseline="30000" smtClean="0"/>
              <a:t>N</a:t>
            </a:r>
            <a:r>
              <a:rPr lang="en-US" smtClean="0"/>
              <a:t>, where N is the number of binary random variables)</a:t>
            </a:r>
          </a:p>
          <a:p>
            <a:pPr>
              <a:buNone/>
            </a:pPr>
            <a:endParaRPr lang="en-US" altLang="en-US" sz="2400" smtClean="0"/>
          </a:p>
          <a:p>
            <a:pPr>
              <a:buNone/>
            </a:pPr>
            <a:endParaRPr lang="en-US" altLang="en-US" sz="2400" smtClean="0"/>
          </a:p>
          <a:p>
            <a:pPr>
              <a:buNone/>
            </a:pPr>
            <a:endParaRPr lang="en-US" altLang="en-US" sz="2400"/>
          </a:p>
          <a:p>
            <a:pPr>
              <a:buNone/>
            </a:pPr>
            <a:endParaRPr lang="en-US" altLang="en-US" sz="2400" smtClean="0"/>
          </a:p>
          <a:p>
            <a:pPr>
              <a:buNone/>
            </a:pPr>
            <a:endParaRPr lang="en-US" altLang="en-US" sz="2400"/>
          </a:p>
          <a:p>
            <a:pPr>
              <a:buNone/>
            </a:pPr>
            <a:endParaRPr lang="en-US" altLang="en-US" sz="2400"/>
          </a:p>
          <a:p>
            <a:pPr>
              <a:buNone/>
            </a:pPr>
            <a:r>
              <a:rPr lang="en-US" altLang="en-US" sz="1800" smtClean="0"/>
              <a:t>P</a:t>
            </a:r>
            <a:r>
              <a:rPr lang="en-US" altLang="en-US" sz="1800"/>
              <a:t>(</a:t>
            </a:r>
            <a:r>
              <a:rPr lang="en-US" altLang="en-US" sz="1800">
                <a:sym typeface="Symbol" panose="05050102010706020507" pitchFamily="18" charset="2"/>
              </a:rPr>
              <a:t></a:t>
            </a:r>
            <a:r>
              <a:rPr lang="en-US" altLang="en-US" sz="1800" i="1"/>
              <a:t>cavity</a:t>
            </a:r>
            <a:r>
              <a:rPr lang="en-US" altLang="en-US" sz="1800"/>
              <a:t> | </a:t>
            </a:r>
            <a:r>
              <a:rPr lang="en-US" altLang="en-US" sz="1800" i="1"/>
              <a:t>toothache</a:t>
            </a:r>
            <a:r>
              <a:rPr lang="en-US" altLang="en-US" sz="1800"/>
              <a:t>) 	</a:t>
            </a:r>
            <a:endParaRPr lang="en-US"/>
          </a:p>
          <a:p>
            <a:pPr lvl="1"/>
            <a:endParaRPr lang="en-US"/>
          </a:p>
        </p:txBody>
      </p:sp>
      <p:pic>
        <p:nvPicPr>
          <p:cNvPr id="5" name="Picture 6" descr="dentist-joint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132" y="2833992"/>
            <a:ext cx="3657600" cy="145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dentist-join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4949" y="2843720"/>
            <a:ext cx="3657600" cy="145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8691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304</TotalTime>
  <Words>845</Words>
  <Application>Microsoft Office PowerPoint</Application>
  <PresentationFormat>On-screen Show (4:3)</PresentationFormat>
  <Paragraphs>128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Office Theme</vt:lpstr>
      <vt:lpstr>Uncertainty in AI</vt:lpstr>
      <vt:lpstr>Limitation of First-Order Logic</vt:lpstr>
      <vt:lpstr>PowerPoint Presentation</vt:lpstr>
      <vt:lpstr>Possible Solutions</vt:lpstr>
      <vt:lpstr>Probability</vt:lpstr>
      <vt:lpstr>Causal vs. diagnostic knowledge</vt:lpstr>
      <vt:lpstr>Bayes' Rule</vt:lpstr>
      <vt:lpstr>PowerPoint Presentation</vt:lpstr>
      <vt:lpstr>PowerPoint Presentation</vt:lpstr>
      <vt:lpstr>PowerPoint Presentation</vt:lpstr>
      <vt:lpstr>PowerPoint Presentation</vt:lpstr>
      <vt:lpstr>Conditional Independence</vt:lpstr>
      <vt:lpstr>PowerPoint Presentation</vt:lpstr>
      <vt:lpstr>Bayesian networks</vt:lpstr>
      <vt:lpstr>PowerPoint Presentation</vt:lpstr>
      <vt:lpstr>PowerPoint Presentation</vt:lpstr>
      <vt:lpstr>Lumiere (Microsoft) – Office Assistant</vt:lpstr>
      <vt:lpstr>Hidden Markov Models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Uncertainty in AI</dc:title>
  <dc:creator>Tom</dc:creator>
  <cp:lastModifiedBy>Tom</cp:lastModifiedBy>
  <cp:revision>88</cp:revision>
  <dcterms:created xsi:type="dcterms:W3CDTF">2015-11-19T13:46:50Z</dcterms:created>
  <dcterms:modified xsi:type="dcterms:W3CDTF">2018-11-14T13:31:06Z</dcterms:modified>
</cp:coreProperties>
</file>