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6" r:id="rId8"/>
    <p:sldId id="267" r:id="rId9"/>
    <p:sldId id="264" r:id="rId10"/>
    <p:sldId id="268" r:id="rId11"/>
    <p:sldId id="270" r:id="rId12"/>
    <p:sldId id="263" r:id="rId13"/>
    <p:sldId id="265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8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8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2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1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6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8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9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1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7FFB6-C521-4C28-92DF-74B09AFBB87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CE279-AE74-4374-8EFA-6050CCDE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0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8699"/>
            <a:ext cx="5229826" cy="49022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518" y="1041399"/>
            <a:ext cx="6391670" cy="445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93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551675"/>
              </p:ext>
            </p:extLst>
          </p:nvPr>
        </p:nvGraphicFramePr>
        <p:xfrm>
          <a:off x="2057400" y="0"/>
          <a:ext cx="9969500" cy="6675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9100"/>
                <a:gridCol w="1778000"/>
                <a:gridCol w="1968500"/>
                <a:gridCol w="18161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mtClean="0"/>
                        <a:t>1. -W11vS21</a:t>
                      </a:r>
                    </a:p>
                    <a:p>
                      <a:r>
                        <a:rPr lang="pl-PL" smtClean="0"/>
                        <a:t>2. -W11vS12</a:t>
                      </a:r>
                    </a:p>
                    <a:p>
                      <a:r>
                        <a:rPr lang="pl-PL" smtClean="0"/>
                        <a:t>3. -W12vS22</a:t>
                      </a:r>
                    </a:p>
                    <a:p>
                      <a:r>
                        <a:rPr lang="pl-PL" smtClean="0"/>
                        <a:t>4. -W12vS11</a:t>
                      </a:r>
                    </a:p>
                    <a:p>
                      <a:r>
                        <a:rPr lang="pl-PL" smtClean="0"/>
                        <a:t>5. -W12vS13</a:t>
                      </a:r>
                    </a:p>
                    <a:p>
                      <a:r>
                        <a:rPr lang="pl-PL" smtClean="0"/>
                        <a:t>6. -W13vS23</a:t>
                      </a:r>
                    </a:p>
                    <a:p>
                      <a:r>
                        <a:rPr lang="pl-PL" smtClean="0"/>
                        <a:t>7. -W13vS12</a:t>
                      </a:r>
                    </a:p>
                    <a:p>
                      <a:r>
                        <a:rPr lang="pl-PL" smtClean="0"/>
                        <a:t>8. -W13vS14</a:t>
                      </a:r>
                    </a:p>
                    <a:p>
                      <a:r>
                        <a:rPr lang="pl-PL" smtClean="0"/>
                        <a:t>9. -W14vS24</a:t>
                      </a:r>
                    </a:p>
                    <a:p>
                      <a:r>
                        <a:rPr lang="pl-PL" smtClean="0"/>
                        <a:t>10. -W14vS13</a:t>
                      </a:r>
                    </a:p>
                    <a:p>
                      <a:r>
                        <a:rPr lang="pl-PL" smtClean="0"/>
                        <a:t>11. -W21vS11</a:t>
                      </a:r>
                    </a:p>
                    <a:p>
                      <a:r>
                        <a:rPr lang="pl-PL" smtClean="0"/>
                        <a:t>12. -W21vS31</a:t>
                      </a:r>
                    </a:p>
                    <a:p>
                      <a:r>
                        <a:rPr lang="pl-PL" smtClean="0"/>
                        <a:t>13. -W21vS22</a:t>
                      </a:r>
                    </a:p>
                    <a:p>
                      <a:r>
                        <a:rPr lang="pl-PL" smtClean="0"/>
                        <a:t>14. -W22vS12</a:t>
                      </a:r>
                    </a:p>
                    <a:p>
                      <a:r>
                        <a:rPr lang="pl-PL" smtClean="0"/>
                        <a:t>15. -W22vS32</a:t>
                      </a:r>
                    </a:p>
                    <a:p>
                      <a:r>
                        <a:rPr lang="pl-PL" smtClean="0"/>
                        <a:t>16. -W22vS21</a:t>
                      </a:r>
                    </a:p>
                    <a:p>
                      <a:r>
                        <a:rPr lang="pl-PL" smtClean="0"/>
                        <a:t>17. -W22vS23</a:t>
                      </a:r>
                    </a:p>
                    <a:p>
                      <a:r>
                        <a:rPr lang="pl-PL" smtClean="0"/>
                        <a:t>18. -W23vS13</a:t>
                      </a:r>
                    </a:p>
                    <a:p>
                      <a:r>
                        <a:rPr lang="pl-PL" smtClean="0"/>
                        <a:t>19. -W23vS33</a:t>
                      </a:r>
                    </a:p>
                    <a:p>
                      <a:r>
                        <a:rPr lang="pl-PL" smtClean="0"/>
                        <a:t>20. -W23vS22</a:t>
                      </a:r>
                    </a:p>
                    <a:p>
                      <a:r>
                        <a:rPr lang="pl-PL" smtClean="0"/>
                        <a:t>21. -W23vS24</a:t>
                      </a:r>
                    </a:p>
                    <a:p>
                      <a:r>
                        <a:rPr lang="pl-PL" smtClean="0"/>
                        <a:t>22. -W24vS14</a:t>
                      </a:r>
                    </a:p>
                    <a:p>
                      <a:r>
                        <a:rPr lang="pl-PL" smtClean="0"/>
                        <a:t>23. -W24vS34</a:t>
                      </a:r>
                    </a:p>
                    <a:p>
                      <a:r>
                        <a:rPr lang="pl-PL" smtClean="0"/>
                        <a:t>24. -W24vS23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25. -W31vS21</a:t>
                      </a:r>
                    </a:p>
                    <a:p>
                      <a:r>
                        <a:rPr lang="pl-PL" smtClean="0"/>
                        <a:t>26. -W31vS41</a:t>
                      </a:r>
                    </a:p>
                    <a:p>
                      <a:r>
                        <a:rPr lang="pl-PL" smtClean="0"/>
                        <a:t>27. -W31vS32</a:t>
                      </a:r>
                    </a:p>
                    <a:p>
                      <a:r>
                        <a:rPr lang="pl-PL" smtClean="0"/>
                        <a:t>28. -W32vS22</a:t>
                      </a:r>
                    </a:p>
                    <a:p>
                      <a:r>
                        <a:rPr lang="pl-PL" smtClean="0"/>
                        <a:t>29. -W32vS42</a:t>
                      </a:r>
                    </a:p>
                    <a:p>
                      <a:r>
                        <a:rPr lang="pl-PL" smtClean="0"/>
                        <a:t>30. -W32vS31</a:t>
                      </a:r>
                    </a:p>
                    <a:p>
                      <a:r>
                        <a:rPr lang="pl-PL" smtClean="0"/>
                        <a:t>31. -W32vS33</a:t>
                      </a:r>
                    </a:p>
                    <a:p>
                      <a:r>
                        <a:rPr lang="pl-PL" smtClean="0"/>
                        <a:t>32. -W33vS23</a:t>
                      </a:r>
                    </a:p>
                    <a:p>
                      <a:r>
                        <a:rPr lang="pl-PL" smtClean="0"/>
                        <a:t>33. -W33vS43</a:t>
                      </a:r>
                    </a:p>
                    <a:p>
                      <a:r>
                        <a:rPr lang="pl-PL" smtClean="0"/>
                        <a:t>34. -W33vS32</a:t>
                      </a:r>
                    </a:p>
                    <a:p>
                      <a:r>
                        <a:rPr lang="pl-PL" smtClean="0"/>
                        <a:t>35. -W33vS34</a:t>
                      </a:r>
                    </a:p>
                    <a:p>
                      <a:r>
                        <a:rPr lang="pl-PL" smtClean="0"/>
                        <a:t>36. -W34vS24</a:t>
                      </a:r>
                    </a:p>
                    <a:p>
                      <a:r>
                        <a:rPr lang="pl-PL" smtClean="0"/>
                        <a:t>37. -W34vS44</a:t>
                      </a:r>
                    </a:p>
                    <a:p>
                      <a:r>
                        <a:rPr lang="pl-PL" smtClean="0"/>
                        <a:t>38. -W34vS33</a:t>
                      </a:r>
                    </a:p>
                    <a:p>
                      <a:r>
                        <a:rPr lang="pl-PL" smtClean="0"/>
                        <a:t>39. -W41vS31</a:t>
                      </a:r>
                    </a:p>
                    <a:p>
                      <a:r>
                        <a:rPr lang="pl-PL" smtClean="0"/>
                        <a:t>40. -W41vS42</a:t>
                      </a:r>
                    </a:p>
                    <a:p>
                      <a:r>
                        <a:rPr lang="pl-PL" smtClean="0"/>
                        <a:t>41. -W42vS32</a:t>
                      </a:r>
                    </a:p>
                    <a:p>
                      <a:r>
                        <a:rPr lang="pl-PL" smtClean="0"/>
                        <a:t>42. -W42vS41</a:t>
                      </a:r>
                    </a:p>
                    <a:p>
                      <a:r>
                        <a:rPr lang="pl-PL" smtClean="0"/>
                        <a:t>43. -W42vS43</a:t>
                      </a:r>
                    </a:p>
                    <a:p>
                      <a:r>
                        <a:rPr lang="pl-PL" smtClean="0"/>
                        <a:t>44. -W43vS33</a:t>
                      </a:r>
                    </a:p>
                    <a:p>
                      <a:r>
                        <a:rPr lang="pl-PL" smtClean="0"/>
                        <a:t>45. -W43vS42</a:t>
                      </a:r>
                    </a:p>
                    <a:p>
                      <a:r>
                        <a:rPr lang="pl-PL" smtClean="0"/>
                        <a:t>46. -W43vS44</a:t>
                      </a:r>
                    </a:p>
                    <a:p>
                      <a:r>
                        <a:rPr lang="pl-PL" smtClean="0"/>
                        <a:t>47. -W44vS34</a:t>
                      </a:r>
                    </a:p>
                    <a:p>
                      <a:r>
                        <a:rPr lang="pl-PL" smtClean="0"/>
                        <a:t>48. -W44vS43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49. -P11vB21</a:t>
                      </a:r>
                    </a:p>
                    <a:p>
                      <a:r>
                        <a:rPr lang="en-US" smtClean="0"/>
                        <a:t>50. -P11vB12</a:t>
                      </a:r>
                    </a:p>
                    <a:p>
                      <a:r>
                        <a:rPr lang="en-US" smtClean="0"/>
                        <a:t>51. -P12vB22</a:t>
                      </a:r>
                    </a:p>
                    <a:p>
                      <a:r>
                        <a:rPr lang="en-US" smtClean="0"/>
                        <a:t>52. -P12vB11</a:t>
                      </a:r>
                    </a:p>
                    <a:p>
                      <a:r>
                        <a:rPr lang="en-US" smtClean="0"/>
                        <a:t>53. -P12vB13</a:t>
                      </a:r>
                    </a:p>
                    <a:p>
                      <a:r>
                        <a:rPr lang="en-US" smtClean="0"/>
                        <a:t>54. -P13vB23</a:t>
                      </a:r>
                    </a:p>
                    <a:p>
                      <a:r>
                        <a:rPr lang="en-US" smtClean="0"/>
                        <a:t>55. -P13vB12</a:t>
                      </a:r>
                    </a:p>
                    <a:p>
                      <a:r>
                        <a:rPr lang="en-US" smtClean="0"/>
                        <a:t>56. -P13vB14</a:t>
                      </a:r>
                    </a:p>
                    <a:p>
                      <a:r>
                        <a:rPr lang="en-US" smtClean="0"/>
                        <a:t>57. -P14vB24</a:t>
                      </a:r>
                    </a:p>
                    <a:p>
                      <a:r>
                        <a:rPr lang="en-US" smtClean="0"/>
                        <a:t>58. -P14vB13</a:t>
                      </a:r>
                    </a:p>
                    <a:p>
                      <a:r>
                        <a:rPr lang="en-US" smtClean="0"/>
                        <a:t>59. -P21vB11</a:t>
                      </a:r>
                    </a:p>
                    <a:p>
                      <a:r>
                        <a:rPr lang="en-US" smtClean="0"/>
                        <a:t>60. -P21vB31</a:t>
                      </a:r>
                    </a:p>
                    <a:p>
                      <a:r>
                        <a:rPr lang="en-US" smtClean="0"/>
                        <a:t>61. -P21vB22</a:t>
                      </a:r>
                    </a:p>
                    <a:p>
                      <a:r>
                        <a:rPr lang="en-US" smtClean="0"/>
                        <a:t>62. -P22vB12</a:t>
                      </a:r>
                    </a:p>
                    <a:p>
                      <a:r>
                        <a:rPr lang="en-US" smtClean="0"/>
                        <a:t>63. -P22vB32</a:t>
                      </a:r>
                    </a:p>
                    <a:p>
                      <a:r>
                        <a:rPr lang="en-US" smtClean="0"/>
                        <a:t>64. -P22vB21</a:t>
                      </a:r>
                    </a:p>
                    <a:p>
                      <a:r>
                        <a:rPr lang="en-US" smtClean="0"/>
                        <a:t>65. -P22vB23</a:t>
                      </a:r>
                    </a:p>
                    <a:p>
                      <a:r>
                        <a:rPr lang="en-US" smtClean="0"/>
                        <a:t>66. -P23vB13</a:t>
                      </a:r>
                    </a:p>
                    <a:p>
                      <a:r>
                        <a:rPr lang="en-US" smtClean="0"/>
                        <a:t>67. -P23vB33</a:t>
                      </a:r>
                    </a:p>
                    <a:p>
                      <a:r>
                        <a:rPr lang="en-US" smtClean="0"/>
                        <a:t>68. -P23vB22</a:t>
                      </a:r>
                    </a:p>
                    <a:p>
                      <a:r>
                        <a:rPr lang="en-US" smtClean="0"/>
                        <a:t>69. -P23vB24</a:t>
                      </a:r>
                    </a:p>
                    <a:p>
                      <a:r>
                        <a:rPr lang="en-US" smtClean="0"/>
                        <a:t>70. -P24vB14</a:t>
                      </a:r>
                    </a:p>
                    <a:p>
                      <a:r>
                        <a:rPr lang="en-US" smtClean="0"/>
                        <a:t>71. -P24vB34</a:t>
                      </a:r>
                    </a:p>
                    <a:p>
                      <a:r>
                        <a:rPr lang="en-US" smtClean="0"/>
                        <a:t>72. -P24vB23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73. -P31vB21</a:t>
                      </a:r>
                    </a:p>
                    <a:p>
                      <a:r>
                        <a:rPr lang="en-US" smtClean="0"/>
                        <a:t>74. -P31vB41</a:t>
                      </a:r>
                    </a:p>
                    <a:p>
                      <a:r>
                        <a:rPr lang="en-US" smtClean="0"/>
                        <a:t>75. -P31vB32</a:t>
                      </a:r>
                    </a:p>
                    <a:p>
                      <a:r>
                        <a:rPr lang="en-US" smtClean="0"/>
                        <a:t>76. -P32vB22</a:t>
                      </a:r>
                    </a:p>
                    <a:p>
                      <a:r>
                        <a:rPr lang="en-US" smtClean="0"/>
                        <a:t>77. -P32vB42</a:t>
                      </a:r>
                    </a:p>
                    <a:p>
                      <a:r>
                        <a:rPr lang="en-US" smtClean="0"/>
                        <a:t>78. -P32vB31</a:t>
                      </a:r>
                    </a:p>
                    <a:p>
                      <a:r>
                        <a:rPr lang="en-US" smtClean="0"/>
                        <a:t>79. -P32vB33</a:t>
                      </a:r>
                    </a:p>
                    <a:p>
                      <a:r>
                        <a:rPr lang="en-US" smtClean="0"/>
                        <a:t>80. -P33vB23</a:t>
                      </a:r>
                    </a:p>
                    <a:p>
                      <a:r>
                        <a:rPr lang="en-US" smtClean="0"/>
                        <a:t>81. -P33vB43</a:t>
                      </a:r>
                    </a:p>
                    <a:p>
                      <a:r>
                        <a:rPr lang="en-US" smtClean="0"/>
                        <a:t>82. -P33vB32</a:t>
                      </a:r>
                    </a:p>
                    <a:p>
                      <a:r>
                        <a:rPr lang="en-US" smtClean="0"/>
                        <a:t>83. -P33vB34</a:t>
                      </a:r>
                    </a:p>
                    <a:p>
                      <a:r>
                        <a:rPr lang="en-US" smtClean="0"/>
                        <a:t>84. -P34vB24</a:t>
                      </a:r>
                    </a:p>
                    <a:p>
                      <a:r>
                        <a:rPr lang="en-US" smtClean="0"/>
                        <a:t>85. -P34vB44</a:t>
                      </a:r>
                    </a:p>
                    <a:p>
                      <a:r>
                        <a:rPr lang="en-US" smtClean="0"/>
                        <a:t>86. -P34vB33</a:t>
                      </a:r>
                    </a:p>
                    <a:p>
                      <a:r>
                        <a:rPr lang="en-US" smtClean="0"/>
                        <a:t>87. -P41vB31</a:t>
                      </a:r>
                    </a:p>
                    <a:p>
                      <a:r>
                        <a:rPr lang="en-US" smtClean="0"/>
                        <a:t>88. -P41vB42</a:t>
                      </a:r>
                    </a:p>
                    <a:p>
                      <a:r>
                        <a:rPr lang="en-US" smtClean="0"/>
                        <a:t>89. -P42vB32</a:t>
                      </a:r>
                    </a:p>
                    <a:p>
                      <a:r>
                        <a:rPr lang="en-US" smtClean="0"/>
                        <a:t>90. -P42vB41</a:t>
                      </a:r>
                    </a:p>
                    <a:p>
                      <a:r>
                        <a:rPr lang="en-US" smtClean="0"/>
                        <a:t>91. -P42vB43</a:t>
                      </a:r>
                    </a:p>
                    <a:p>
                      <a:r>
                        <a:rPr lang="en-US" smtClean="0"/>
                        <a:t>92. -P43vB33</a:t>
                      </a:r>
                    </a:p>
                    <a:p>
                      <a:r>
                        <a:rPr lang="en-US" smtClean="0"/>
                        <a:t>93. -P43vB42</a:t>
                      </a:r>
                    </a:p>
                    <a:p>
                      <a:r>
                        <a:rPr lang="en-US" smtClean="0"/>
                        <a:t>94. -P43vB44</a:t>
                      </a:r>
                    </a:p>
                    <a:p>
                      <a:r>
                        <a:rPr lang="en-US" smtClean="0"/>
                        <a:t>95. -P44vB34</a:t>
                      </a:r>
                    </a:p>
                    <a:p>
                      <a:r>
                        <a:rPr lang="en-US" smtClean="0"/>
                        <a:t>96. -P44vB43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97. W11 v P11 v safe11</a:t>
                      </a:r>
                    </a:p>
                    <a:p>
                      <a:r>
                        <a:rPr lang="en-US" smtClean="0"/>
                        <a:t>98. W12 v P12 v safe12</a:t>
                      </a:r>
                    </a:p>
                    <a:p>
                      <a:r>
                        <a:rPr lang="en-US" smtClean="0"/>
                        <a:t>99. W13 v P13 v safe13</a:t>
                      </a:r>
                    </a:p>
                    <a:p>
                      <a:r>
                        <a:rPr lang="en-US" smtClean="0"/>
                        <a:t>100. W14 v P14 v safe14</a:t>
                      </a:r>
                    </a:p>
                    <a:p>
                      <a:r>
                        <a:rPr lang="en-US" smtClean="0"/>
                        <a:t>101. W21 v P21 v safe21</a:t>
                      </a:r>
                    </a:p>
                    <a:p>
                      <a:r>
                        <a:rPr lang="en-US" smtClean="0"/>
                        <a:t>102. W22 v P22 v safe22</a:t>
                      </a:r>
                    </a:p>
                    <a:p>
                      <a:r>
                        <a:rPr lang="en-US" smtClean="0"/>
                        <a:t>103. W23 v P23 v safe23</a:t>
                      </a:r>
                    </a:p>
                    <a:p>
                      <a:r>
                        <a:rPr lang="en-US" smtClean="0"/>
                        <a:t>104. W24 v P24 v safe24</a:t>
                      </a:r>
                    </a:p>
                    <a:p>
                      <a:r>
                        <a:rPr lang="en-US" smtClean="0"/>
                        <a:t>105. W31 v P31 v safe31</a:t>
                      </a:r>
                    </a:p>
                    <a:p>
                      <a:r>
                        <a:rPr lang="en-US" smtClean="0"/>
                        <a:t>106. W32 v P32 v safe32</a:t>
                      </a:r>
                    </a:p>
                    <a:p>
                      <a:r>
                        <a:rPr lang="en-US" smtClean="0"/>
                        <a:t>107. W33 v P33 v safe33</a:t>
                      </a:r>
                    </a:p>
                    <a:p>
                      <a:r>
                        <a:rPr lang="en-US" smtClean="0"/>
                        <a:t>108. W34 v P34 v safe34</a:t>
                      </a:r>
                    </a:p>
                    <a:p>
                      <a:r>
                        <a:rPr lang="en-US" smtClean="0"/>
                        <a:t>109. W41 v P41 v safe41</a:t>
                      </a:r>
                    </a:p>
                    <a:p>
                      <a:r>
                        <a:rPr lang="en-US" smtClean="0"/>
                        <a:t>110. W42 v P42 v safe42</a:t>
                      </a:r>
                    </a:p>
                    <a:p>
                      <a:r>
                        <a:rPr lang="en-US" smtClean="0"/>
                        <a:t>111. W43 v P43 v safe43</a:t>
                      </a:r>
                    </a:p>
                    <a:p>
                      <a:r>
                        <a:rPr lang="en-US" smtClean="0"/>
                        <a:t>112. W44 v P44 v safe44</a:t>
                      </a:r>
                    </a:p>
                    <a:p>
                      <a:endParaRPr lang="en-US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3200" y="533400"/>
            <a:ext cx="1208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Clauses for</a:t>
            </a:r>
          </a:p>
          <a:p>
            <a:r>
              <a:rPr lang="en-US" smtClean="0"/>
              <a:t>Resolution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67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4700" y="698500"/>
            <a:ext cx="46994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ResoRef proof of KB^Facts |= safe22</a:t>
            </a:r>
          </a:p>
          <a:p>
            <a:endParaRPr lang="en-US" sz="2400" smtClean="0"/>
          </a:p>
        </p:txBody>
      </p:sp>
      <p:sp>
        <p:nvSpPr>
          <p:cNvPr id="3" name="TextBox 2"/>
          <p:cNvSpPr txBox="1"/>
          <p:nvPr/>
        </p:nvSpPr>
        <p:spPr>
          <a:xfrm>
            <a:off x="6223000" y="241300"/>
            <a:ext cx="34039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Facts:</a:t>
            </a:r>
          </a:p>
          <a:p>
            <a:r>
              <a:rPr lang="en-US" smtClean="0"/>
              <a:t>113. -B11</a:t>
            </a:r>
          </a:p>
          <a:p>
            <a:r>
              <a:rPr lang="en-US" smtClean="0"/>
              <a:t>114. -S11</a:t>
            </a:r>
          </a:p>
          <a:p>
            <a:r>
              <a:rPr lang="en-US" smtClean="0"/>
              <a:t>115. -B12</a:t>
            </a:r>
          </a:p>
          <a:p>
            <a:r>
              <a:rPr lang="en-US" smtClean="0"/>
              <a:t>116. S12</a:t>
            </a:r>
          </a:p>
          <a:p>
            <a:r>
              <a:rPr lang="en-US" smtClean="0"/>
              <a:t>117. B21</a:t>
            </a:r>
          </a:p>
          <a:p>
            <a:r>
              <a:rPr lang="en-US" smtClean="0"/>
              <a:t>118. -S21</a:t>
            </a:r>
          </a:p>
          <a:p>
            <a:r>
              <a:rPr lang="en-US" smtClean="0"/>
              <a:t>119. -safe22 // negation of query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767003"/>
              </p:ext>
            </p:extLst>
          </p:nvPr>
        </p:nvGraphicFramePr>
        <p:xfrm>
          <a:off x="1689100" y="2675466"/>
          <a:ext cx="8483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5600"/>
                <a:gridCol w="431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new clauses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120. -P22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115 &amp; 62 (-P22vB12)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121. -W22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118 &amp; </a:t>
                      </a:r>
                      <a:r>
                        <a:rPr lang="pl-PL" smtClean="0"/>
                        <a:t>16</a:t>
                      </a:r>
                      <a:r>
                        <a:rPr lang="en-US" smtClean="0"/>
                        <a:t> (</a:t>
                      </a:r>
                      <a:r>
                        <a:rPr lang="pl-PL" smtClean="0"/>
                        <a:t>-W22vS21</a:t>
                      </a:r>
                      <a:r>
                        <a:rPr lang="en-US" smtClean="0"/>
                        <a:t>)</a:t>
                      </a:r>
                      <a:endParaRPr lang="pl-PL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122. W22 v safe22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120 &amp; </a:t>
                      </a:r>
                      <a:r>
                        <a:rPr lang="en-US" smtClean="0"/>
                        <a:t>102</a:t>
                      </a:r>
                      <a:r>
                        <a:rPr lang="en-US" baseline="0" smtClean="0"/>
                        <a:t> (W</a:t>
                      </a:r>
                      <a:r>
                        <a:rPr lang="en-US" smtClean="0"/>
                        <a:t>22 v P22 v safe22</a:t>
                      </a:r>
                      <a:r>
                        <a:rPr lang="en-US" u="none" smtClean="0"/>
                        <a:t>)</a:t>
                      </a:r>
                      <a:endParaRPr lang="en-US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mtClean="0"/>
                        <a:t>123.</a:t>
                      </a:r>
                      <a:r>
                        <a:rPr lang="en-US" u="none" baseline="0" smtClean="0"/>
                        <a:t> safe22</a:t>
                      </a:r>
                      <a:endParaRPr lang="en-US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smtClean="0"/>
                        <a:t>121</a:t>
                      </a:r>
                      <a:r>
                        <a:rPr lang="en-US" u="none" baseline="0" smtClean="0"/>
                        <a:t> &amp; 122</a:t>
                      </a:r>
                      <a:endParaRPr lang="en-US" u="non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124.</a:t>
                      </a:r>
                      <a:r>
                        <a:rPr lang="en-US" u="none" baseline="0" smtClean="0"/>
                        <a:t> </a:t>
                      </a:r>
                      <a:r>
                        <a:rPr lang="en-US" u="none" baseline="0" smtClean="0">
                          <a:sym typeface="Symbol" panose="05050102010706020507" pitchFamily="18" charset="2"/>
                        </a:rPr>
                        <a:t></a:t>
                      </a:r>
                      <a:endParaRPr lang="en-US" u="none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119 &amp;</a:t>
                      </a:r>
                      <a:r>
                        <a:rPr lang="en-US" u="none" baseline="0" smtClean="0"/>
                        <a:t> 123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baseline="0" smtClean="0"/>
                        <a:t>// derived empty clause; proof succeeds</a:t>
                      </a:r>
                      <a:endParaRPr lang="en-US" u="none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876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674" y="759855"/>
            <a:ext cx="9383226" cy="551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353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786" y="1308100"/>
            <a:ext cx="10829443" cy="415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57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andom-3sat-perform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7170"/>
            <a:ext cx="6271846" cy="4480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random-3sat-satisfiabil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046" y="1436383"/>
            <a:ext cx="6224954" cy="444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 Satisfiability Problems - The "Computational Cliff"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42646" y="6008469"/>
            <a:ext cx="8116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mtClean="0"/>
              <a:t>experiments with randomly generated Sat problems (clauses)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mtClean="0"/>
              <a:t>"computational cliff" at around 4.3 clauses per symbol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30812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739" t="17779" r="6414" b="2777"/>
          <a:stretch/>
        </p:blipFill>
        <p:spPr>
          <a:xfrm>
            <a:off x="2019301" y="0"/>
            <a:ext cx="101727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69900"/>
            <a:ext cx="256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Results of the</a:t>
            </a:r>
          </a:p>
          <a:p>
            <a:r>
              <a:rPr lang="en-US" sz="3200" smtClean="0"/>
              <a:t>SAT 2009 Competition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754675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CBMC - Concurrent Bounded Model Checker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application of Boolean Sat to C program verification; uses MiniSat</a:t>
            </a:r>
          </a:p>
          <a:p>
            <a:r>
              <a:rPr lang="en-US"/>
              <a:t>https://</a:t>
            </a:r>
            <a:r>
              <a:rPr lang="en-US"/>
              <a:t>www.cprover.org/cbmc</a:t>
            </a:r>
            <a:r>
              <a:rPr lang="en-US" smtClean="0"/>
              <a:t>/</a:t>
            </a:r>
          </a:p>
          <a:p>
            <a:r>
              <a:rPr lang="en-US" smtClean="0"/>
              <a:t>SSA - single static assignment</a:t>
            </a:r>
            <a:endParaRPr lang="en-US"/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" r="819"/>
          <a:stretch/>
        </p:blipFill>
        <p:spPr>
          <a:xfrm>
            <a:off x="331312" y="3429000"/>
            <a:ext cx="4481988" cy="330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7112" y="5060950"/>
            <a:ext cx="6143776" cy="1333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1287" y="3683000"/>
            <a:ext cx="2386425" cy="1041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61300" y="2552700"/>
            <a:ext cx="25573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possible execution paths</a:t>
            </a:r>
          </a:p>
          <a:p>
            <a:r>
              <a:rPr lang="en-US"/>
              <a:t> </a:t>
            </a:r>
            <a:r>
              <a:rPr lang="en-US" smtClean="0"/>
              <a:t>   path conditions</a:t>
            </a:r>
          </a:p>
          <a:p>
            <a:r>
              <a:rPr lang="en-US"/>
              <a:t> </a:t>
            </a:r>
            <a:r>
              <a:rPr lang="en-US" smtClean="0"/>
              <a:t>       negation of invariant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404100" y="2794000"/>
            <a:ext cx="508000" cy="825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785100" y="3213100"/>
            <a:ext cx="393700" cy="774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8547100" y="3467100"/>
            <a:ext cx="114300" cy="546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16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5000" y="584200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KB = { </a:t>
            </a:r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596203"/>
              </p:ext>
            </p:extLst>
          </p:nvPr>
        </p:nvGraphicFramePr>
        <p:xfrm>
          <a:off x="1524000" y="656166"/>
          <a:ext cx="10185399" cy="4480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95133"/>
                <a:gridCol w="3395133"/>
                <a:gridCol w="33951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1. </a:t>
                      </a:r>
                      <a:r>
                        <a:rPr lang="pl-PL" smtClean="0"/>
                        <a:t>W11-&gt;S21^S12</a:t>
                      </a:r>
                    </a:p>
                    <a:p>
                      <a:r>
                        <a:rPr lang="en-US" smtClean="0"/>
                        <a:t>2. </a:t>
                      </a:r>
                      <a:r>
                        <a:rPr lang="pl-PL" smtClean="0"/>
                        <a:t>W12-&gt;S22^S11^S13</a:t>
                      </a:r>
                    </a:p>
                    <a:p>
                      <a:r>
                        <a:rPr lang="en-US" smtClean="0"/>
                        <a:t>3. </a:t>
                      </a:r>
                      <a:r>
                        <a:rPr lang="pl-PL" smtClean="0"/>
                        <a:t>W13-&gt;S23^S12^S14</a:t>
                      </a:r>
                    </a:p>
                    <a:p>
                      <a:r>
                        <a:rPr lang="en-US" smtClean="0"/>
                        <a:t>4. </a:t>
                      </a:r>
                      <a:r>
                        <a:rPr lang="pl-PL" smtClean="0"/>
                        <a:t>W14-&gt;S24^S13</a:t>
                      </a:r>
                    </a:p>
                    <a:p>
                      <a:r>
                        <a:rPr lang="en-US" smtClean="0"/>
                        <a:t>5. </a:t>
                      </a:r>
                      <a:r>
                        <a:rPr lang="pl-PL" smtClean="0"/>
                        <a:t>W21-&gt;S11^S31^S22</a:t>
                      </a:r>
                    </a:p>
                    <a:p>
                      <a:r>
                        <a:rPr lang="en-US" smtClean="0"/>
                        <a:t>6. </a:t>
                      </a:r>
                      <a:r>
                        <a:rPr lang="pl-PL" smtClean="0"/>
                        <a:t>W22-&gt;S12^S32^S21^S23</a:t>
                      </a:r>
                    </a:p>
                    <a:p>
                      <a:r>
                        <a:rPr lang="en-US" smtClean="0"/>
                        <a:t>7.  </a:t>
                      </a:r>
                      <a:r>
                        <a:rPr lang="pl-PL" smtClean="0"/>
                        <a:t>W23-&gt;S13^S33^S22^S24</a:t>
                      </a:r>
                    </a:p>
                    <a:p>
                      <a:r>
                        <a:rPr lang="en-US" smtClean="0"/>
                        <a:t>8. </a:t>
                      </a:r>
                      <a:r>
                        <a:rPr lang="pl-PL" smtClean="0"/>
                        <a:t>W24-&gt;S14^S34^S23</a:t>
                      </a:r>
                    </a:p>
                    <a:p>
                      <a:r>
                        <a:rPr lang="en-US" smtClean="0"/>
                        <a:t>9. </a:t>
                      </a:r>
                      <a:r>
                        <a:rPr lang="pl-PL" smtClean="0"/>
                        <a:t>W31-&gt;S21^S41^S32</a:t>
                      </a:r>
                    </a:p>
                    <a:p>
                      <a:r>
                        <a:rPr lang="en-US" smtClean="0"/>
                        <a:t>10. </a:t>
                      </a:r>
                      <a:r>
                        <a:rPr lang="pl-PL" smtClean="0"/>
                        <a:t>W32-&gt;S22^S42^S31^S33</a:t>
                      </a:r>
                    </a:p>
                    <a:p>
                      <a:r>
                        <a:rPr lang="en-US" smtClean="0"/>
                        <a:t>11. </a:t>
                      </a:r>
                      <a:r>
                        <a:rPr lang="pl-PL" smtClean="0"/>
                        <a:t>W33-&gt;S23^S43^S32^S34</a:t>
                      </a:r>
                    </a:p>
                    <a:p>
                      <a:r>
                        <a:rPr lang="en-US" smtClean="0"/>
                        <a:t>12. </a:t>
                      </a:r>
                      <a:r>
                        <a:rPr lang="pl-PL" smtClean="0"/>
                        <a:t>W34-&gt;S24^S44^S33</a:t>
                      </a:r>
                    </a:p>
                    <a:p>
                      <a:r>
                        <a:rPr lang="en-US" smtClean="0"/>
                        <a:t>13. </a:t>
                      </a:r>
                      <a:r>
                        <a:rPr lang="pl-PL" smtClean="0"/>
                        <a:t>W41-&gt;S31^S42</a:t>
                      </a:r>
                    </a:p>
                    <a:p>
                      <a:r>
                        <a:rPr lang="en-US" smtClean="0"/>
                        <a:t>14. </a:t>
                      </a:r>
                      <a:r>
                        <a:rPr lang="pl-PL" smtClean="0"/>
                        <a:t>W42-&gt;S32^S41^S43</a:t>
                      </a:r>
                    </a:p>
                    <a:p>
                      <a:r>
                        <a:rPr lang="en-US" smtClean="0"/>
                        <a:t>15. </a:t>
                      </a:r>
                      <a:r>
                        <a:rPr lang="pl-PL" smtClean="0"/>
                        <a:t>W43-&gt;S33^S42^S44</a:t>
                      </a:r>
                    </a:p>
                    <a:p>
                      <a:r>
                        <a:rPr lang="en-US" smtClean="0"/>
                        <a:t>16. </a:t>
                      </a:r>
                      <a:r>
                        <a:rPr lang="pl-PL" smtClean="0"/>
                        <a:t>W44-&gt;S34^S43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17. P11-&gt;B21^B12</a:t>
                      </a:r>
                    </a:p>
                    <a:p>
                      <a:r>
                        <a:rPr lang="en-US" smtClean="0"/>
                        <a:t>18. P12-&gt;B22^B11^B13</a:t>
                      </a:r>
                    </a:p>
                    <a:p>
                      <a:r>
                        <a:rPr lang="en-US" smtClean="0"/>
                        <a:t>19. P13-&gt;B23^B12^B14</a:t>
                      </a:r>
                    </a:p>
                    <a:p>
                      <a:r>
                        <a:rPr lang="en-US" smtClean="0"/>
                        <a:t>20.</a:t>
                      </a:r>
                      <a:r>
                        <a:rPr lang="en-US" baseline="0" smtClean="0"/>
                        <a:t> </a:t>
                      </a:r>
                      <a:r>
                        <a:rPr lang="en-US" smtClean="0"/>
                        <a:t>P14-&gt;B24^B13</a:t>
                      </a:r>
                    </a:p>
                    <a:p>
                      <a:r>
                        <a:rPr lang="en-US" smtClean="0"/>
                        <a:t>21. P21-&gt;B11^B31^B22</a:t>
                      </a:r>
                    </a:p>
                    <a:p>
                      <a:r>
                        <a:rPr lang="en-US" smtClean="0"/>
                        <a:t>22. P22-&gt;B12^B32^B21^B23</a:t>
                      </a:r>
                    </a:p>
                    <a:p>
                      <a:r>
                        <a:rPr lang="en-US" smtClean="0"/>
                        <a:t>23. P23-&gt;B13^B33^B22^B24</a:t>
                      </a:r>
                    </a:p>
                    <a:p>
                      <a:r>
                        <a:rPr lang="en-US" smtClean="0"/>
                        <a:t>24. P24-&gt;B14^B34^B23</a:t>
                      </a:r>
                    </a:p>
                    <a:p>
                      <a:r>
                        <a:rPr lang="en-US" smtClean="0"/>
                        <a:t>25. P31-&gt;B21^B41^B32</a:t>
                      </a:r>
                    </a:p>
                    <a:p>
                      <a:r>
                        <a:rPr lang="en-US" smtClean="0"/>
                        <a:t>26. P32-&gt;B22^B42^B31^B33</a:t>
                      </a:r>
                    </a:p>
                    <a:p>
                      <a:r>
                        <a:rPr lang="en-US" smtClean="0"/>
                        <a:t>27. P33-&gt;B23^B43^B32^B34</a:t>
                      </a:r>
                    </a:p>
                    <a:p>
                      <a:r>
                        <a:rPr lang="en-US" smtClean="0"/>
                        <a:t>28. P34-&gt;B24^B44^B33</a:t>
                      </a:r>
                    </a:p>
                    <a:p>
                      <a:r>
                        <a:rPr lang="en-US" smtClean="0"/>
                        <a:t>29. P41-&gt;B31^B42</a:t>
                      </a:r>
                    </a:p>
                    <a:p>
                      <a:r>
                        <a:rPr lang="en-US" smtClean="0"/>
                        <a:t>30.</a:t>
                      </a:r>
                      <a:r>
                        <a:rPr lang="en-US" baseline="0" smtClean="0"/>
                        <a:t> </a:t>
                      </a:r>
                      <a:r>
                        <a:rPr lang="en-US" smtClean="0"/>
                        <a:t>P42-&gt;B32^B41^B43</a:t>
                      </a:r>
                    </a:p>
                    <a:p>
                      <a:r>
                        <a:rPr lang="en-US" smtClean="0"/>
                        <a:t>31. P43-&gt;B33^B42^B44</a:t>
                      </a:r>
                    </a:p>
                    <a:p>
                      <a:r>
                        <a:rPr lang="en-US" smtClean="0"/>
                        <a:t>32. P44-&gt;B34^B43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33.</a:t>
                      </a:r>
                      <a:r>
                        <a:rPr lang="en-US" baseline="0" smtClean="0"/>
                        <a:t> </a:t>
                      </a:r>
                      <a:r>
                        <a:rPr lang="en-US" smtClean="0"/>
                        <a:t>-W11^-P11-&gt;safe11</a:t>
                      </a:r>
                    </a:p>
                    <a:p>
                      <a:r>
                        <a:rPr lang="en-US" smtClean="0"/>
                        <a:t>34. -W12^-P12-&gt;safe12</a:t>
                      </a:r>
                    </a:p>
                    <a:p>
                      <a:r>
                        <a:rPr lang="en-US" smtClean="0"/>
                        <a:t>35. -W13^-P13-&gt;safe13</a:t>
                      </a:r>
                    </a:p>
                    <a:p>
                      <a:r>
                        <a:rPr lang="en-US" smtClean="0"/>
                        <a:t>36. -W14^-P14-&gt;safe14</a:t>
                      </a:r>
                    </a:p>
                    <a:p>
                      <a:r>
                        <a:rPr lang="en-US" smtClean="0"/>
                        <a:t>37.</a:t>
                      </a:r>
                      <a:r>
                        <a:rPr lang="en-US" baseline="0" smtClean="0"/>
                        <a:t> </a:t>
                      </a:r>
                      <a:r>
                        <a:rPr lang="en-US" smtClean="0"/>
                        <a:t>-W21^-P21-&gt;safe21</a:t>
                      </a:r>
                    </a:p>
                    <a:p>
                      <a:r>
                        <a:rPr lang="en-US" smtClean="0"/>
                        <a:t>38. -W22^-P22-&gt;safe22</a:t>
                      </a:r>
                    </a:p>
                    <a:p>
                      <a:r>
                        <a:rPr lang="en-US" smtClean="0"/>
                        <a:t>39. -W23^-P23-&gt;safe23</a:t>
                      </a:r>
                    </a:p>
                    <a:p>
                      <a:r>
                        <a:rPr lang="en-US" smtClean="0"/>
                        <a:t>40. -W24^-P24-&gt;safe24</a:t>
                      </a:r>
                    </a:p>
                    <a:p>
                      <a:r>
                        <a:rPr lang="en-US" smtClean="0"/>
                        <a:t>41. -W31^-P31-&gt;safe31</a:t>
                      </a:r>
                    </a:p>
                    <a:p>
                      <a:r>
                        <a:rPr lang="en-US" smtClean="0"/>
                        <a:t>42. -W32^-P32-&gt;safe32</a:t>
                      </a:r>
                    </a:p>
                    <a:p>
                      <a:r>
                        <a:rPr lang="en-US" smtClean="0"/>
                        <a:t>43. -W33^-P33-&gt;safe33</a:t>
                      </a:r>
                    </a:p>
                    <a:p>
                      <a:r>
                        <a:rPr lang="en-US" smtClean="0"/>
                        <a:t>44. -W34^-P34-&gt;safe34</a:t>
                      </a:r>
                    </a:p>
                    <a:p>
                      <a:r>
                        <a:rPr lang="en-US" smtClean="0"/>
                        <a:t>45. -W41^-P41-&gt;safe41</a:t>
                      </a:r>
                    </a:p>
                    <a:p>
                      <a:r>
                        <a:rPr lang="en-US" smtClean="0"/>
                        <a:t>46. -W42^-P42-&gt;safe42</a:t>
                      </a:r>
                    </a:p>
                    <a:p>
                      <a:r>
                        <a:rPr lang="en-US" smtClean="0"/>
                        <a:t>47. -W43^-P43-&gt;safe43</a:t>
                      </a:r>
                    </a:p>
                    <a:p>
                      <a:r>
                        <a:rPr lang="en-US" smtClean="0"/>
                        <a:t>48. -W44^-P44-&gt;safe44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935198" y="4800600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}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300" y="117693"/>
            <a:ext cx="10337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Natural Deduction Proof of KB^Facts </a:t>
            </a:r>
            <a:r>
              <a:rPr lang="en-US" sz="2800" smtClean="0">
                <a:latin typeface="Times" panose="02020603060405020304" pitchFamily="18" charset="0"/>
                <a:sym typeface="Symbol" panose="05050102010706020507" pitchFamily="18" charset="2"/>
              </a:rPr>
              <a:t>|=</a:t>
            </a:r>
            <a:r>
              <a:rPr lang="en-US" sz="2800" smtClean="0"/>
              <a:t> safe22:</a:t>
            </a:r>
          </a:p>
          <a:p>
            <a:endParaRPr lang="en-US" sz="2000" smtClean="0"/>
          </a:p>
          <a:p>
            <a:r>
              <a:rPr lang="en-US" sz="2400" smtClean="0"/>
              <a:t>Facts = { (49) -B11, (50) -S11, (51) -B12, (52) S12, (53) B21, (54) -S21 }</a:t>
            </a:r>
          </a:p>
          <a:p>
            <a:endParaRPr lang="en-US" sz="2400"/>
          </a:p>
          <a:p>
            <a:r>
              <a:rPr lang="en-US" sz="2400" smtClean="0"/>
              <a:t>55. -</a:t>
            </a:r>
            <a:r>
              <a:rPr lang="pl-PL" sz="2400" smtClean="0"/>
              <a:t>W22</a:t>
            </a:r>
            <a:r>
              <a:rPr lang="en-US" sz="2400" smtClean="0"/>
              <a:t>v(</a:t>
            </a:r>
            <a:r>
              <a:rPr lang="pl-PL" sz="2400" smtClean="0"/>
              <a:t>S12^S32^S21^S23</a:t>
            </a:r>
            <a:r>
              <a:rPr lang="en-US" sz="2400" smtClean="0"/>
              <a:t>) [Impl Elim, 6]</a:t>
            </a:r>
          </a:p>
          <a:p>
            <a:r>
              <a:rPr lang="en-US" sz="2400" smtClean="0"/>
              <a:t>56. (-W22vS12)^ (-W22vS32) )^ (-W22vS21)^ (-W22vS23) [Distrib, 55]</a:t>
            </a:r>
          </a:p>
          <a:p>
            <a:r>
              <a:rPr lang="en-US" sz="2400" smtClean="0"/>
              <a:t>57. (-W22vS21) [And Elim, 56]</a:t>
            </a:r>
          </a:p>
          <a:p>
            <a:r>
              <a:rPr lang="en-US" sz="2400" smtClean="0"/>
              <a:t>58. S21v-W22 [Commut, 57]</a:t>
            </a:r>
          </a:p>
          <a:p>
            <a:r>
              <a:rPr lang="en-US" sz="2400" smtClean="0"/>
              <a:t>59. -S21-&gt;-W22 [Impl Intro, 58]</a:t>
            </a:r>
          </a:p>
          <a:p>
            <a:r>
              <a:rPr lang="en-US" sz="2400" smtClean="0"/>
              <a:t>60. -W22 </a:t>
            </a:r>
            <a:r>
              <a:rPr lang="en-US" sz="2400"/>
              <a:t>[MP, 59, 54</a:t>
            </a:r>
            <a:r>
              <a:rPr lang="en-US" sz="2400" smtClean="0"/>
              <a:t>]</a:t>
            </a:r>
          </a:p>
          <a:p>
            <a:r>
              <a:rPr lang="en-US" sz="2400" smtClean="0"/>
              <a:t>61. -P22v(B12^B32^B21^B23) [Impl Elim, 22]</a:t>
            </a:r>
          </a:p>
          <a:p>
            <a:r>
              <a:rPr lang="en-US" sz="2400" smtClean="0"/>
              <a:t>62. (-P22vB12)^ (-P22vB32) )^ (-P22vB21)^ (-P22vB23) [Distrib, 61]</a:t>
            </a:r>
          </a:p>
          <a:p>
            <a:r>
              <a:rPr lang="en-US" sz="2400" smtClean="0"/>
              <a:t>63. -P22vB12 [And Elim, 62]</a:t>
            </a:r>
          </a:p>
          <a:p>
            <a:r>
              <a:rPr lang="en-US" sz="2400" smtClean="0"/>
              <a:t>64. B12v-P22 [Commut, 63]</a:t>
            </a:r>
          </a:p>
          <a:p>
            <a:r>
              <a:rPr lang="en-US" sz="2400" smtClean="0"/>
              <a:t>65. -B12-&gt;-P22 [Impl Intro, 64]</a:t>
            </a:r>
          </a:p>
          <a:p>
            <a:r>
              <a:rPr lang="en-US" sz="2400" smtClean="0"/>
              <a:t>66. -P22 [MP, 65, 51]</a:t>
            </a:r>
          </a:p>
          <a:p>
            <a:r>
              <a:rPr lang="en-US" sz="2400" smtClean="0"/>
              <a:t>67. -W22^-P22 [And Intro, 60, 66]</a:t>
            </a:r>
          </a:p>
          <a:p>
            <a:r>
              <a:rPr lang="en-US" sz="2400" smtClean="0"/>
              <a:t>68. safe22 [MP, 38, 67]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0284"/>
          <a:stretch/>
        </p:blipFill>
        <p:spPr>
          <a:xfrm>
            <a:off x="9080500" y="1"/>
            <a:ext cx="3111500" cy="311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36" y="1276349"/>
            <a:ext cx="10763826" cy="51498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40517" y="526534"/>
            <a:ext cx="2766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/>
              <a:t>Forward-Chaining</a:t>
            </a:r>
          </a:p>
        </p:txBody>
      </p:sp>
    </p:spTree>
    <p:extLst>
      <p:ext uri="{BB962C8B-B14F-4D97-AF65-F5344CB8AC3E}">
        <p14:creationId xmlns:p14="http://schemas.microsoft.com/office/powerpoint/2010/main" val="131683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898435"/>
              </p:ext>
            </p:extLst>
          </p:nvPr>
        </p:nvGraphicFramePr>
        <p:xfrm>
          <a:off x="2057400" y="0"/>
          <a:ext cx="9969500" cy="6675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9100"/>
                <a:gridCol w="1778000"/>
                <a:gridCol w="1968500"/>
                <a:gridCol w="1981200"/>
                <a:gridCol w="25527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mtClean="0"/>
                        <a:t>1. C11-&gt;PF21</a:t>
                      </a:r>
                    </a:p>
                    <a:p>
                      <a:r>
                        <a:rPr lang="de-DE" smtClean="0"/>
                        <a:t>2. C11-&gt;PF12</a:t>
                      </a:r>
                    </a:p>
                    <a:p>
                      <a:r>
                        <a:rPr lang="de-DE" smtClean="0"/>
                        <a:t>3. C12-&gt;PF22</a:t>
                      </a:r>
                    </a:p>
                    <a:p>
                      <a:r>
                        <a:rPr lang="de-DE" smtClean="0"/>
                        <a:t>4. C12-&gt;PF11</a:t>
                      </a:r>
                    </a:p>
                    <a:p>
                      <a:r>
                        <a:rPr lang="de-DE" smtClean="0"/>
                        <a:t>5. C12-&gt;PF13</a:t>
                      </a:r>
                    </a:p>
                    <a:p>
                      <a:r>
                        <a:rPr lang="de-DE" smtClean="0"/>
                        <a:t>6. C13-&gt;PF23</a:t>
                      </a:r>
                    </a:p>
                    <a:p>
                      <a:r>
                        <a:rPr lang="de-DE" smtClean="0"/>
                        <a:t>7. C13-&gt;PF12</a:t>
                      </a:r>
                    </a:p>
                    <a:p>
                      <a:r>
                        <a:rPr lang="de-DE" smtClean="0"/>
                        <a:t>8. C13-&gt;PF14</a:t>
                      </a:r>
                    </a:p>
                    <a:p>
                      <a:r>
                        <a:rPr lang="de-DE" smtClean="0"/>
                        <a:t>9. C14-&gt;PF24</a:t>
                      </a:r>
                    </a:p>
                    <a:p>
                      <a:r>
                        <a:rPr lang="de-DE" smtClean="0"/>
                        <a:t>10. C14-&gt;PF13</a:t>
                      </a:r>
                    </a:p>
                    <a:p>
                      <a:r>
                        <a:rPr lang="de-DE" smtClean="0"/>
                        <a:t>11. C21-&gt;PF11</a:t>
                      </a:r>
                    </a:p>
                    <a:p>
                      <a:r>
                        <a:rPr lang="de-DE" smtClean="0"/>
                        <a:t>12. C21-&gt;PF31</a:t>
                      </a:r>
                    </a:p>
                    <a:p>
                      <a:r>
                        <a:rPr lang="de-DE" smtClean="0"/>
                        <a:t>13. C21-&gt;PF22</a:t>
                      </a:r>
                    </a:p>
                    <a:p>
                      <a:r>
                        <a:rPr lang="de-DE" smtClean="0"/>
                        <a:t>14. C22-&gt;PF12</a:t>
                      </a:r>
                    </a:p>
                    <a:p>
                      <a:r>
                        <a:rPr lang="de-DE" smtClean="0"/>
                        <a:t>15. C22-&gt;PF32</a:t>
                      </a:r>
                    </a:p>
                    <a:p>
                      <a:r>
                        <a:rPr lang="de-DE" smtClean="0"/>
                        <a:t>16. C22-&gt;PF21</a:t>
                      </a:r>
                    </a:p>
                    <a:p>
                      <a:r>
                        <a:rPr lang="de-DE" smtClean="0"/>
                        <a:t>17. C22-&gt;PF23</a:t>
                      </a:r>
                    </a:p>
                    <a:p>
                      <a:r>
                        <a:rPr lang="de-DE" smtClean="0"/>
                        <a:t>18. C23-&gt;PF13</a:t>
                      </a:r>
                    </a:p>
                    <a:p>
                      <a:r>
                        <a:rPr lang="de-DE" smtClean="0"/>
                        <a:t>19. C23-&gt;PF33</a:t>
                      </a:r>
                    </a:p>
                    <a:p>
                      <a:r>
                        <a:rPr lang="de-DE" smtClean="0"/>
                        <a:t>20. C23-&gt;PF22</a:t>
                      </a:r>
                    </a:p>
                    <a:p>
                      <a:r>
                        <a:rPr lang="de-DE" smtClean="0"/>
                        <a:t>21. C23-&gt;PF24</a:t>
                      </a:r>
                    </a:p>
                    <a:p>
                      <a:r>
                        <a:rPr lang="de-DE" smtClean="0"/>
                        <a:t>22. C24-&gt;PF14</a:t>
                      </a:r>
                    </a:p>
                    <a:p>
                      <a:r>
                        <a:rPr lang="de-DE" smtClean="0"/>
                        <a:t>23. C24-&gt;PF34</a:t>
                      </a:r>
                    </a:p>
                    <a:p>
                      <a:r>
                        <a:rPr lang="de-DE" smtClean="0"/>
                        <a:t>24. C24-&gt;PF23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mtClean="0"/>
                        <a:t>25. C31-&gt;PF21</a:t>
                      </a:r>
                    </a:p>
                    <a:p>
                      <a:r>
                        <a:rPr lang="de-DE" smtClean="0"/>
                        <a:t>26. C31-&gt;PF41</a:t>
                      </a:r>
                    </a:p>
                    <a:p>
                      <a:r>
                        <a:rPr lang="de-DE" smtClean="0"/>
                        <a:t>27. C31-&gt;PF32</a:t>
                      </a:r>
                    </a:p>
                    <a:p>
                      <a:r>
                        <a:rPr lang="de-DE" smtClean="0"/>
                        <a:t>28. C32-&gt;PF22</a:t>
                      </a:r>
                    </a:p>
                    <a:p>
                      <a:r>
                        <a:rPr lang="de-DE" smtClean="0"/>
                        <a:t>29. C32-&gt;PF42</a:t>
                      </a:r>
                    </a:p>
                    <a:p>
                      <a:r>
                        <a:rPr lang="de-DE" smtClean="0"/>
                        <a:t>30. C32-&gt;PF31</a:t>
                      </a:r>
                    </a:p>
                    <a:p>
                      <a:r>
                        <a:rPr lang="de-DE" smtClean="0"/>
                        <a:t>31. C32-&gt;PF33</a:t>
                      </a:r>
                    </a:p>
                    <a:p>
                      <a:r>
                        <a:rPr lang="de-DE" smtClean="0"/>
                        <a:t>32. C33-&gt;PF23</a:t>
                      </a:r>
                    </a:p>
                    <a:p>
                      <a:r>
                        <a:rPr lang="de-DE" smtClean="0"/>
                        <a:t>33. C33-&gt;PF43</a:t>
                      </a:r>
                    </a:p>
                    <a:p>
                      <a:r>
                        <a:rPr lang="de-DE" smtClean="0"/>
                        <a:t>34. C33-&gt;PF32</a:t>
                      </a:r>
                    </a:p>
                    <a:p>
                      <a:r>
                        <a:rPr lang="de-DE" smtClean="0"/>
                        <a:t>35. C33-&gt;PF34</a:t>
                      </a:r>
                    </a:p>
                    <a:p>
                      <a:r>
                        <a:rPr lang="de-DE" smtClean="0"/>
                        <a:t>36. C34-&gt;PF24</a:t>
                      </a:r>
                    </a:p>
                    <a:p>
                      <a:r>
                        <a:rPr lang="de-DE" smtClean="0"/>
                        <a:t>37. C34-&gt;PF44</a:t>
                      </a:r>
                    </a:p>
                    <a:p>
                      <a:r>
                        <a:rPr lang="de-DE" smtClean="0"/>
                        <a:t>38. C34-&gt;PF33</a:t>
                      </a:r>
                    </a:p>
                    <a:p>
                      <a:r>
                        <a:rPr lang="de-DE" smtClean="0"/>
                        <a:t>39. C41-&gt;PF31</a:t>
                      </a:r>
                    </a:p>
                    <a:p>
                      <a:r>
                        <a:rPr lang="de-DE" smtClean="0"/>
                        <a:t>40. C41-&gt;PF42</a:t>
                      </a:r>
                    </a:p>
                    <a:p>
                      <a:r>
                        <a:rPr lang="de-DE" smtClean="0"/>
                        <a:t>41. C42-&gt;PF32</a:t>
                      </a:r>
                    </a:p>
                    <a:p>
                      <a:r>
                        <a:rPr lang="de-DE" smtClean="0"/>
                        <a:t>42. C42-&gt;PF41</a:t>
                      </a:r>
                    </a:p>
                    <a:p>
                      <a:r>
                        <a:rPr lang="de-DE" smtClean="0"/>
                        <a:t>43. C42-&gt;PF43</a:t>
                      </a:r>
                    </a:p>
                    <a:p>
                      <a:r>
                        <a:rPr lang="de-DE" smtClean="0"/>
                        <a:t>44. C43-&gt;PF33</a:t>
                      </a:r>
                    </a:p>
                    <a:p>
                      <a:r>
                        <a:rPr lang="de-DE" smtClean="0"/>
                        <a:t>45. C43-&gt;PF42</a:t>
                      </a:r>
                    </a:p>
                    <a:p>
                      <a:r>
                        <a:rPr lang="de-DE" smtClean="0"/>
                        <a:t>46. C43-&gt;PF44</a:t>
                      </a:r>
                    </a:p>
                    <a:p>
                      <a:r>
                        <a:rPr lang="de-DE" smtClean="0"/>
                        <a:t>47. C44-&gt;PF34</a:t>
                      </a:r>
                    </a:p>
                    <a:p>
                      <a:r>
                        <a:rPr lang="de-DE" smtClean="0"/>
                        <a:t>48. C44-&gt;PF43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49. US11-&gt;WF21</a:t>
                      </a:r>
                    </a:p>
                    <a:p>
                      <a:r>
                        <a:rPr lang="en-US" smtClean="0"/>
                        <a:t>50. US11-&gt;WF12</a:t>
                      </a:r>
                    </a:p>
                    <a:p>
                      <a:r>
                        <a:rPr lang="en-US" smtClean="0"/>
                        <a:t>51. US12-&gt;WF22</a:t>
                      </a:r>
                    </a:p>
                    <a:p>
                      <a:r>
                        <a:rPr lang="en-US" smtClean="0"/>
                        <a:t>52. US12-&gt;WF11</a:t>
                      </a:r>
                    </a:p>
                    <a:p>
                      <a:r>
                        <a:rPr lang="en-US" smtClean="0"/>
                        <a:t>53. US12-&gt;WF13</a:t>
                      </a:r>
                    </a:p>
                    <a:p>
                      <a:r>
                        <a:rPr lang="en-US" smtClean="0"/>
                        <a:t>54. US13-&gt;WF23</a:t>
                      </a:r>
                    </a:p>
                    <a:p>
                      <a:r>
                        <a:rPr lang="en-US" smtClean="0"/>
                        <a:t>55. US13-&gt;WF12</a:t>
                      </a:r>
                    </a:p>
                    <a:p>
                      <a:r>
                        <a:rPr lang="en-US" smtClean="0"/>
                        <a:t>56. US13-&gt;WF14</a:t>
                      </a:r>
                    </a:p>
                    <a:p>
                      <a:r>
                        <a:rPr lang="en-US" smtClean="0"/>
                        <a:t>57. US14-&gt;WF24</a:t>
                      </a:r>
                    </a:p>
                    <a:p>
                      <a:r>
                        <a:rPr lang="en-US" smtClean="0"/>
                        <a:t>58. US14-&gt;WF13</a:t>
                      </a:r>
                    </a:p>
                    <a:p>
                      <a:r>
                        <a:rPr lang="en-US" smtClean="0"/>
                        <a:t>59. US21-&gt;WF11</a:t>
                      </a:r>
                    </a:p>
                    <a:p>
                      <a:r>
                        <a:rPr lang="en-US" smtClean="0"/>
                        <a:t>60. US21-&gt;WF31</a:t>
                      </a:r>
                    </a:p>
                    <a:p>
                      <a:r>
                        <a:rPr lang="en-US" smtClean="0"/>
                        <a:t>61. US21-&gt;WF22</a:t>
                      </a:r>
                    </a:p>
                    <a:p>
                      <a:r>
                        <a:rPr lang="en-US" smtClean="0"/>
                        <a:t>62. US22-&gt;WF12</a:t>
                      </a:r>
                    </a:p>
                    <a:p>
                      <a:r>
                        <a:rPr lang="en-US" smtClean="0"/>
                        <a:t>63. US22-&gt;WF32</a:t>
                      </a:r>
                    </a:p>
                    <a:p>
                      <a:r>
                        <a:rPr lang="en-US" smtClean="0"/>
                        <a:t>64. US22-&gt;WF21</a:t>
                      </a:r>
                    </a:p>
                    <a:p>
                      <a:r>
                        <a:rPr lang="en-US" smtClean="0"/>
                        <a:t>65. US22-&gt;WF23</a:t>
                      </a:r>
                    </a:p>
                    <a:p>
                      <a:r>
                        <a:rPr lang="en-US" smtClean="0"/>
                        <a:t>66. US23-&gt;WF13</a:t>
                      </a:r>
                    </a:p>
                    <a:p>
                      <a:r>
                        <a:rPr lang="en-US" smtClean="0"/>
                        <a:t>67. US23-&gt;WF33</a:t>
                      </a:r>
                    </a:p>
                    <a:p>
                      <a:r>
                        <a:rPr lang="en-US" smtClean="0"/>
                        <a:t>68. US23-&gt;WF22</a:t>
                      </a:r>
                    </a:p>
                    <a:p>
                      <a:r>
                        <a:rPr lang="en-US" smtClean="0"/>
                        <a:t>69. US23-&gt;WF24</a:t>
                      </a:r>
                    </a:p>
                    <a:p>
                      <a:r>
                        <a:rPr lang="en-US" smtClean="0"/>
                        <a:t>70. US24-&gt;WF14</a:t>
                      </a:r>
                    </a:p>
                    <a:p>
                      <a:r>
                        <a:rPr lang="en-US" smtClean="0"/>
                        <a:t>71. US24-&gt;WF34</a:t>
                      </a:r>
                    </a:p>
                    <a:p>
                      <a:r>
                        <a:rPr lang="en-US" smtClean="0"/>
                        <a:t>72. US24-&gt;WF23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73. US31-&gt;WF21</a:t>
                      </a:r>
                    </a:p>
                    <a:p>
                      <a:r>
                        <a:rPr lang="en-US" smtClean="0"/>
                        <a:t>74. US31-&gt;WF41</a:t>
                      </a:r>
                    </a:p>
                    <a:p>
                      <a:r>
                        <a:rPr lang="en-US" smtClean="0"/>
                        <a:t>75. US31-&gt;WF32</a:t>
                      </a:r>
                    </a:p>
                    <a:p>
                      <a:r>
                        <a:rPr lang="en-US" smtClean="0"/>
                        <a:t>76. US32-&gt;WF22</a:t>
                      </a:r>
                    </a:p>
                    <a:p>
                      <a:r>
                        <a:rPr lang="en-US" smtClean="0"/>
                        <a:t>77. US32-&gt;WF42</a:t>
                      </a:r>
                    </a:p>
                    <a:p>
                      <a:r>
                        <a:rPr lang="en-US" smtClean="0"/>
                        <a:t>78. US32-&gt;WF31</a:t>
                      </a:r>
                    </a:p>
                    <a:p>
                      <a:r>
                        <a:rPr lang="en-US" smtClean="0"/>
                        <a:t>79. US32-&gt;WF33</a:t>
                      </a:r>
                    </a:p>
                    <a:p>
                      <a:r>
                        <a:rPr lang="en-US" smtClean="0"/>
                        <a:t>80. US33-&gt;WF23</a:t>
                      </a:r>
                    </a:p>
                    <a:p>
                      <a:r>
                        <a:rPr lang="en-US" smtClean="0"/>
                        <a:t>81. US33-&gt;WF43</a:t>
                      </a:r>
                    </a:p>
                    <a:p>
                      <a:r>
                        <a:rPr lang="en-US" smtClean="0"/>
                        <a:t>82. US33-&gt;WF32</a:t>
                      </a:r>
                    </a:p>
                    <a:p>
                      <a:r>
                        <a:rPr lang="en-US" smtClean="0"/>
                        <a:t>83. US33-&gt;WF34</a:t>
                      </a:r>
                    </a:p>
                    <a:p>
                      <a:r>
                        <a:rPr lang="en-US" smtClean="0"/>
                        <a:t>84. US34-&gt;WF24</a:t>
                      </a:r>
                    </a:p>
                    <a:p>
                      <a:r>
                        <a:rPr lang="en-US" smtClean="0"/>
                        <a:t>85. US34-&gt;WF44</a:t>
                      </a:r>
                    </a:p>
                    <a:p>
                      <a:r>
                        <a:rPr lang="en-US" smtClean="0"/>
                        <a:t>86. US34-&gt;WF33</a:t>
                      </a:r>
                    </a:p>
                    <a:p>
                      <a:r>
                        <a:rPr lang="en-US" smtClean="0"/>
                        <a:t>87. US41-&gt;WF31</a:t>
                      </a:r>
                    </a:p>
                    <a:p>
                      <a:r>
                        <a:rPr lang="en-US" smtClean="0"/>
                        <a:t>88. US41-&gt;WF42</a:t>
                      </a:r>
                    </a:p>
                    <a:p>
                      <a:r>
                        <a:rPr lang="en-US" smtClean="0"/>
                        <a:t>89. US42-&gt;WF32</a:t>
                      </a:r>
                    </a:p>
                    <a:p>
                      <a:r>
                        <a:rPr lang="en-US" smtClean="0"/>
                        <a:t>90. US42-&gt;WF41</a:t>
                      </a:r>
                    </a:p>
                    <a:p>
                      <a:r>
                        <a:rPr lang="en-US" smtClean="0"/>
                        <a:t>91. US42-&gt;WF43</a:t>
                      </a:r>
                    </a:p>
                    <a:p>
                      <a:r>
                        <a:rPr lang="en-US" smtClean="0"/>
                        <a:t>92. US43-&gt;WF33</a:t>
                      </a:r>
                    </a:p>
                    <a:p>
                      <a:r>
                        <a:rPr lang="en-US" smtClean="0"/>
                        <a:t>93. US43-&gt;WF42</a:t>
                      </a:r>
                    </a:p>
                    <a:p>
                      <a:r>
                        <a:rPr lang="en-US" smtClean="0"/>
                        <a:t>94. US43-&gt;WF44</a:t>
                      </a:r>
                    </a:p>
                    <a:p>
                      <a:r>
                        <a:rPr lang="en-US" smtClean="0"/>
                        <a:t>95. US44-&gt;WF34</a:t>
                      </a:r>
                    </a:p>
                    <a:p>
                      <a:r>
                        <a:rPr lang="en-US" smtClean="0"/>
                        <a:t>96. US44-&gt;WF43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97. WF11^PF11-&gt;safe11</a:t>
                      </a:r>
                    </a:p>
                    <a:p>
                      <a:r>
                        <a:rPr lang="en-US" smtClean="0"/>
                        <a:t>98. WF12^PF12-&gt;safe12</a:t>
                      </a:r>
                    </a:p>
                    <a:p>
                      <a:r>
                        <a:rPr lang="en-US" smtClean="0"/>
                        <a:t>99. WF13^PF13-&gt;safe13</a:t>
                      </a:r>
                    </a:p>
                    <a:p>
                      <a:r>
                        <a:rPr lang="en-US" smtClean="0"/>
                        <a:t>100. WF14^PF14-&gt;safe14</a:t>
                      </a:r>
                    </a:p>
                    <a:p>
                      <a:r>
                        <a:rPr lang="en-US" smtClean="0"/>
                        <a:t>101. WF21^PF21-&gt;safe21</a:t>
                      </a:r>
                    </a:p>
                    <a:p>
                      <a:r>
                        <a:rPr lang="en-US" smtClean="0"/>
                        <a:t>102. WF22^PF22-&gt;safe22</a:t>
                      </a:r>
                    </a:p>
                    <a:p>
                      <a:r>
                        <a:rPr lang="en-US" smtClean="0"/>
                        <a:t>103. WF23^PF23-&gt;safe23</a:t>
                      </a:r>
                    </a:p>
                    <a:p>
                      <a:r>
                        <a:rPr lang="en-US" smtClean="0"/>
                        <a:t>104. WF24^PF24-&gt;safe24</a:t>
                      </a:r>
                    </a:p>
                    <a:p>
                      <a:r>
                        <a:rPr lang="en-US" smtClean="0"/>
                        <a:t>105. WF31^PF31-&gt;safe31</a:t>
                      </a:r>
                    </a:p>
                    <a:p>
                      <a:r>
                        <a:rPr lang="en-US" smtClean="0"/>
                        <a:t>106. WF32^PF32-&gt;safe32</a:t>
                      </a:r>
                    </a:p>
                    <a:p>
                      <a:r>
                        <a:rPr lang="en-US" smtClean="0"/>
                        <a:t>107. WF33^PF33-&gt;safe33</a:t>
                      </a:r>
                    </a:p>
                    <a:p>
                      <a:r>
                        <a:rPr lang="en-US" smtClean="0"/>
                        <a:t>108. WF34^PF34-&gt;safe34</a:t>
                      </a:r>
                    </a:p>
                    <a:p>
                      <a:r>
                        <a:rPr lang="en-US" smtClean="0"/>
                        <a:t>109. WF41^PF41-&gt;safe41</a:t>
                      </a:r>
                    </a:p>
                    <a:p>
                      <a:r>
                        <a:rPr lang="en-US" smtClean="0"/>
                        <a:t>110. WF42^PF42-&gt;safe42</a:t>
                      </a:r>
                    </a:p>
                    <a:p>
                      <a:r>
                        <a:rPr lang="en-US" smtClean="0"/>
                        <a:t>111. WF43^PF43-&gt;safe43</a:t>
                      </a:r>
                    </a:p>
                    <a:p>
                      <a:r>
                        <a:rPr lang="en-US" smtClean="0"/>
                        <a:t>112. WF44^PF44-&gt;safe44</a:t>
                      </a:r>
                    </a:p>
                    <a:p>
                      <a:endParaRPr lang="en-US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469900"/>
            <a:ext cx="225914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PropSyms: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WF = wumpus-free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PF = pit-free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C = calm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US = unstenchy</a:t>
            </a:r>
          </a:p>
          <a:p>
            <a:endParaRPr lang="en-US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903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4700" y="698500"/>
            <a:ext cx="39968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FC proof of KB^Facts |= safe22</a:t>
            </a:r>
          </a:p>
          <a:p>
            <a:endParaRPr lang="en-US" sz="2400" smtClean="0"/>
          </a:p>
        </p:txBody>
      </p:sp>
      <p:sp>
        <p:nvSpPr>
          <p:cNvPr id="3" name="TextBox 2"/>
          <p:cNvSpPr txBox="1"/>
          <p:nvPr/>
        </p:nvSpPr>
        <p:spPr>
          <a:xfrm>
            <a:off x="5524500" y="215900"/>
            <a:ext cx="11336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Facts:</a:t>
            </a:r>
          </a:p>
          <a:p>
            <a:r>
              <a:rPr lang="en-US" smtClean="0"/>
              <a:t>113. C11</a:t>
            </a:r>
          </a:p>
          <a:p>
            <a:r>
              <a:rPr lang="en-US" smtClean="0"/>
              <a:t>114. US11</a:t>
            </a:r>
          </a:p>
          <a:p>
            <a:r>
              <a:rPr lang="en-US" smtClean="0"/>
              <a:t>115. C12</a:t>
            </a:r>
          </a:p>
          <a:p>
            <a:r>
              <a:rPr lang="en-US" smtClean="0"/>
              <a:t>116. US21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34440"/>
              </p:ext>
            </p:extLst>
          </p:nvPr>
        </p:nvGraphicFramePr>
        <p:xfrm>
          <a:off x="571500" y="1780540"/>
          <a:ext cx="11010900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914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inferred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agenda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C11 US11 C12</a:t>
                      </a:r>
                      <a:r>
                        <a:rPr lang="en-US" baseline="0" smtClean="0"/>
                        <a:t> US21 // initialize by pushing facts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C11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US11 C12</a:t>
                      </a:r>
                      <a:r>
                        <a:rPr lang="en-US" baseline="0" smtClean="0"/>
                        <a:t> US21 </a:t>
                      </a:r>
                      <a:r>
                        <a:rPr lang="en-US" u="sng" baseline="0" smtClean="0"/>
                        <a:t>PF12 PF21</a:t>
                      </a:r>
                      <a:r>
                        <a:rPr lang="en-US" u="none" baseline="0" smtClean="0"/>
                        <a:t> // C11 causes 2 new facts to be pushed onto agenda from rules 1&amp;2</a:t>
                      </a:r>
                      <a:endParaRPr lang="en-US" u="none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US11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C12</a:t>
                      </a:r>
                      <a:r>
                        <a:rPr lang="en-US" baseline="0" smtClean="0"/>
                        <a:t> US21 PF12 PF21 </a:t>
                      </a:r>
                      <a:r>
                        <a:rPr lang="en-US" u="sng" baseline="0" smtClean="0"/>
                        <a:t>WF12 WF21</a:t>
                      </a:r>
                      <a:endParaRPr lang="en-US" u="sng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C12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smtClean="0"/>
                        <a:t>US21 PF12 PF21 WF12 WF21 </a:t>
                      </a:r>
                      <a:r>
                        <a:rPr lang="en-US" u="sng" baseline="0" smtClean="0"/>
                        <a:t>PF11 PF22 PF13</a:t>
                      </a:r>
                      <a:r>
                        <a:rPr lang="en-US" u="none" baseline="0" smtClean="0"/>
                        <a:t> // C12 causes rules 3-5 to fire</a:t>
                      </a:r>
                      <a:endParaRPr lang="en-US" u="non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US21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smtClean="0"/>
                        <a:t>PF12 PF21 WF12 WF21 PF11 PF22 P</a:t>
                      </a:r>
                      <a:r>
                        <a:rPr lang="en-US" u="none" baseline="0" smtClean="0"/>
                        <a:t>F13 </a:t>
                      </a:r>
                      <a:r>
                        <a:rPr lang="en-US" u="sng" baseline="0" smtClean="0"/>
                        <a:t>WF11 WF31 WF22</a:t>
                      </a:r>
                      <a:r>
                        <a:rPr lang="en-US" u="none" baseline="0" smtClean="0"/>
                        <a:t> // rules 59-61</a:t>
                      </a:r>
                      <a:endParaRPr lang="en-US" u="none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smtClean="0"/>
                        <a:t>PF12 PF21 WF12 WF21 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PF11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smtClean="0">
                          <a:solidFill>
                            <a:srgbClr val="00B050"/>
                          </a:solidFill>
                        </a:rPr>
                        <a:t>PF22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u="none" baseline="0" smtClean="0">
                          <a:solidFill>
                            <a:schemeClr val="tx1"/>
                          </a:solidFill>
                        </a:rPr>
                        <a:t>F13 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// these just pop off</a:t>
                      </a:r>
                      <a:r>
                        <a:rPr lang="en-US" baseline="0" smtClean="0"/>
                        <a:t> without pushing anything new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WF11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baseline="0" smtClean="0"/>
                        <a:t>WF31 WF22 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safe11</a:t>
                      </a:r>
                      <a:r>
                        <a:rPr lang="en-US" baseline="0" smtClean="0"/>
                        <a:t> // </a:t>
                      </a:r>
                      <a:r>
                        <a:rPr lang="en-US" smtClean="0"/>
                        <a:t>since WF11 and PF11</a:t>
                      </a:r>
                      <a:r>
                        <a:rPr lang="en-US" baseline="0" smtClean="0"/>
                        <a:t> have been inferred, rule 97 fires</a:t>
                      </a:r>
                      <a:endParaRPr lang="en-US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WF31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baseline="0" smtClean="0"/>
                        <a:t>WF22</a:t>
                      </a:r>
                      <a:r>
                        <a:rPr lang="en-US" u="none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safe11 </a:t>
                      </a:r>
                      <a:endParaRPr lang="en-US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B050"/>
                          </a:solidFill>
                        </a:rPr>
                        <a:t>WF22</a:t>
                      </a:r>
                      <a:endParaRPr lang="en-US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safe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11 </a:t>
                      </a:r>
                      <a:r>
                        <a:rPr lang="en-US" smtClean="0">
                          <a:solidFill>
                            <a:srgbClr val="00B050"/>
                          </a:solidFill>
                        </a:rPr>
                        <a:t>safe22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 // since WF22 and PF22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 have been inferred, rule 102 fires</a:t>
                      </a:r>
                      <a:endParaRPr lang="en-US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safe11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safe22</a:t>
                      </a:r>
                    </a:p>
                  </a:txBody>
                  <a:tcPr/>
                </a:tc>
              </a:tr>
              <a:tr h="258234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7030A0"/>
                          </a:solidFill>
                        </a:rPr>
                        <a:t>safe22</a:t>
                      </a:r>
                      <a:endParaRPr lang="en-US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// found what</a:t>
                      </a:r>
                      <a:r>
                        <a:rPr lang="en-US" baseline="0" smtClean="0"/>
                        <a:t> we were looking for, showing the query is entailed; also, agenda becomes empty</a:t>
                      </a:r>
                      <a:endParaRPr lang="en-US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28000" y="584200"/>
            <a:ext cx="204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(updated 10/19/18)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42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Back-chaining using Propositional Logic</a:t>
            </a:r>
            <a:br>
              <a:rPr lang="en-US" sz="4000" smtClean="0"/>
            </a:br>
            <a:r>
              <a:rPr lang="en-US" sz="4000" smtClean="0"/>
              <a:t>(Recursive stack-based version)</a:t>
            </a:r>
            <a:endParaRPr lang="en-US" sz="4000"/>
          </a:p>
        </p:txBody>
      </p:sp>
      <p:sp>
        <p:nvSpPr>
          <p:cNvPr id="4" name="Rectangle 3"/>
          <p:cNvSpPr/>
          <p:nvPr/>
        </p:nvSpPr>
        <p:spPr>
          <a:xfrm>
            <a:off x="744816" y="1964067"/>
            <a:ext cx="11002684" cy="44012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Backchain(KB,query)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stack.push(query) // initialize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return BC(KB,stack)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BC(KB,stack)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if stack empty, return True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subgoal 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stack.pop()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if subgoal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sym typeface="Symbol" panose="05050102010706020507" pitchFamily="18" charset="2"/>
              </a:rPr>
              <a:t>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KB, return BC(KB,stack) // a known fact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for each rule a</a:t>
            </a:r>
            <a:r>
              <a:rPr lang="en-US" sz="2000" b="1" baseline="-2500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..a</a:t>
            </a:r>
            <a:r>
              <a:rPr lang="en-US" sz="2000" b="1" baseline="-2500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sym typeface="Symbol" panose="05050102010706020507" pitchFamily="18" charset="2"/>
              </a:rPr>
              <a:t>sub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goal in KB: // choice point for back-tracking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stack.push(a</a:t>
            </a:r>
            <a:r>
              <a:rPr lang="en-US" sz="2000" b="1" baseline="-2500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..a</a:t>
            </a:r>
            <a:r>
              <a:rPr lang="en-US" sz="2000" b="1" baseline="-2500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result 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BC(KB,stack)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if result=True, return True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remove 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sz="2000" b="1" baseline="-2500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..a</a:t>
            </a:r>
            <a:r>
              <a:rPr lang="en-US" sz="2000" b="1" baseline="-2500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</a:t>
            </a:r>
            <a:r>
              <a:rPr lang="en-US" sz="2000" b="1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from stack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2000" b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return False</a:t>
            </a:r>
            <a:endParaRPr lang="en-US" sz="2400" b="1" smtClean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5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4700" y="698500"/>
            <a:ext cx="4025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B</a:t>
            </a:r>
            <a:r>
              <a:rPr lang="en-US" sz="2400" smtClean="0"/>
              <a:t>C proof of KB^Facts |= safe22</a:t>
            </a:r>
          </a:p>
          <a:p>
            <a:endParaRPr lang="en-US" sz="2400" smtClean="0"/>
          </a:p>
        </p:txBody>
      </p:sp>
      <p:sp>
        <p:nvSpPr>
          <p:cNvPr id="3" name="TextBox 2"/>
          <p:cNvSpPr txBox="1"/>
          <p:nvPr/>
        </p:nvSpPr>
        <p:spPr>
          <a:xfrm>
            <a:off x="5549900" y="406400"/>
            <a:ext cx="11336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Facts:</a:t>
            </a:r>
          </a:p>
          <a:p>
            <a:r>
              <a:rPr lang="en-US" smtClean="0"/>
              <a:t>113. C11</a:t>
            </a:r>
          </a:p>
          <a:p>
            <a:r>
              <a:rPr lang="en-US" smtClean="0"/>
              <a:t>114. US11</a:t>
            </a:r>
          </a:p>
          <a:p>
            <a:r>
              <a:rPr lang="en-US" smtClean="0"/>
              <a:t>115. C12</a:t>
            </a:r>
          </a:p>
          <a:p>
            <a:r>
              <a:rPr lang="en-US" smtClean="0"/>
              <a:t>116. US21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6660"/>
              </p:ext>
            </p:extLst>
          </p:nvPr>
        </p:nvGraphicFramePr>
        <p:xfrm>
          <a:off x="1676400" y="2205566"/>
          <a:ext cx="8483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563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goal stack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safe22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push</a:t>
                      </a:r>
                      <a:r>
                        <a:rPr lang="en-US" baseline="0" smtClean="0"/>
                        <a:t> query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smtClean="0"/>
                        <a:t>WF22 PF22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rule102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smtClean="0"/>
                        <a:t>US12 </a:t>
                      </a:r>
                      <a:r>
                        <a:rPr lang="en-US" u="none" smtClean="0"/>
                        <a:t>PF22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try rule 51 for WF22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sng" smtClean="0"/>
                        <a:t>US21 </a:t>
                      </a:r>
                      <a:r>
                        <a:rPr lang="en-US" u="none" smtClean="0"/>
                        <a:t>PF22</a:t>
                      </a:r>
                      <a:endParaRPr lang="en-US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smtClean="0"/>
                        <a:t>fail; back-track; try</a:t>
                      </a:r>
                      <a:r>
                        <a:rPr lang="en-US" u="none" baseline="0" smtClean="0"/>
                        <a:t> rule 61 for WF22</a:t>
                      </a:r>
                      <a:endParaRPr lang="en-US" u="non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PF22</a:t>
                      </a:r>
                      <a:endParaRPr lang="en-US" u="sng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succeed (116);</a:t>
                      </a:r>
                      <a:r>
                        <a:rPr lang="en-US" u="none" baseline="0" smtClean="0"/>
                        <a:t> US21 pops off</a:t>
                      </a:r>
                      <a:endParaRPr lang="en-US" u="none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smtClean="0"/>
                        <a:t>C21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try</a:t>
                      </a:r>
                      <a:r>
                        <a:rPr lang="en-US" baseline="0" smtClean="0"/>
                        <a:t> rule 21 for PF22</a:t>
                      </a:r>
                      <a:endParaRPr lang="en-US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C12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smtClean="0"/>
                        <a:t>fail; back-track; try</a:t>
                      </a:r>
                      <a:r>
                        <a:rPr lang="en-US" u="none" baseline="0" smtClean="0"/>
                        <a:t> rule 61</a:t>
                      </a:r>
                      <a:endParaRPr lang="en-US" u="none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</a:t>
                      </a:r>
                      <a:endParaRPr lang="en-US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C12 is a known fact (115);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 pop off</a:t>
                      </a:r>
                      <a:endParaRPr lang="en-US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stack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 becomes empty; proof succeeds</a:t>
                      </a:r>
                      <a:endParaRPr lang="en-US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454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149" y="924801"/>
            <a:ext cx="9193051" cy="491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00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2002</Words>
  <Application>Microsoft Office PowerPoint</Application>
  <PresentationFormat>Widescreen</PresentationFormat>
  <Paragraphs>402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Symbol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Back-chaining using Propositional Logic (Recursive stack-based version)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Hard Satisfiability Problems - The "Computational Cliff"</vt:lpstr>
      <vt:lpstr>PowerPoint Presentation</vt:lpstr>
      <vt:lpstr>CBMC - Concurrent Bounded Model Checker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Tom</cp:lastModifiedBy>
  <cp:revision>31</cp:revision>
  <dcterms:created xsi:type="dcterms:W3CDTF">2018-10-18T10:35:15Z</dcterms:created>
  <dcterms:modified xsi:type="dcterms:W3CDTF">2018-10-25T12:41:04Z</dcterms:modified>
</cp:coreProperties>
</file>