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4" r:id="rId6"/>
    <p:sldId id="259" r:id="rId7"/>
    <p:sldId id="263" r:id="rId8"/>
    <p:sldId id="265" r:id="rId9"/>
    <p:sldId id="260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33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828F8-201D-48D4-AD2F-60A175F0A577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FEF39-8EAB-4695-BD71-B4B8ADD92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172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828F8-201D-48D4-AD2F-60A175F0A577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FEF39-8EAB-4695-BD71-B4B8ADD92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851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828F8-201D-48D4-AD2F-60A175F0A577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FEF39-8EAB-4695-BD71-B4B8ADD92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753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828F8-201D-48D4-AD2F-60A175F0A577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FEF39-8EAB-4695-BD71-B4B8ADD92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816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828F8-201D-48D4-AD2F-60A175F0A577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FEF39-8EAB-4695-BD71-B4B8ADD92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551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828F8-201D-48D4-AD2F-60A175F0A577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FEF39-8EAB-4695-BD71-B4B8ADD92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832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828F8-201D-48D4-AD2F-60A175F0A577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FEF39-8EAB-4695-BD71-B4B8ADD92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482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828F8-201D-48D4-AD2F-60A175F0A577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FEF39-8EAB-4695-BD71-B4B8ADD92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131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828F8-201D-48D4-AD2F-60A175F0A577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FEF39-8EAB-4695-BD71-B4B8ADD92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681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828F8-201D-48D4-AD2F-60A175F0A577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FEF39-8EAB-4695-BD71-B4B8ADD92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359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828F8-201D-48D4-AD2F-60A175F0A577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FEF39-8EAB-4695-BD71-B4B8ADD92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404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1828F8-201D-48D4-AD2F-60A175F0A577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FEF39-8EAB-4695-BD71-B4B8ADD92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098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Planning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finding a sequence of actions to achieve goals</a:t>
            </a:r>
          </a:p>
          <a:p>
            <a:r>
              <a:rPr lang="en-US" smtClean="0"/>
              <a:t>requires reasoning about actions</a:t>
            </a:r>
          </a:p>
          <a:p>
            <a:r>
              <a:rPr lang="en-US" smtClean="0"/>
              <a:t>knowledge-level representation of the successor() function in search</a:t>
            </a:r>
          </a:p>
          <a:p>
            <a:r>
              <a:rPr lang="en-US" smtClean="0"/>
              <a:t>assumptions: </a:t>
            </a:r>
          </a:p>
          <a:p>
            <a:pPr lvl="1"/>
            <a:r>
              <a:rPr lang="en-US" smtClean="0"/>
              <a:t>actions are discrete (state changes) and deterministic (no probability of failure)</a:t>
            </a:r>
          </a:p>
          <a:p>
            <a:pPr lvl="1"/>
            <a:r>
              <a:rPr lang="en-US" smtClean="0"/>
              <a:t>goals are conjunctive (not disjunctive goals or maintenance goals, which require more complex algs)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8865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Other Planners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8284238" cy="4351338"/>
          </a:xfrm>
        </p:spPr>
        <p:txBody>
          <a:bodyPr/>
          <a:lstStyle/>
          <a:p>
            <a:r>
              <a:rPr lang="en-US" smtClean="0"/>
              <a:t>SatPlan - translate into a Boolean Satifiability Problem</a:t>
            </a:r>
            <a:endParaRPr lang="en-US"/>
          </a:p>
          <a:p>
            <a:r>
              <a:rPr lang="en-US"/>
              <a:t>Binary Decision </a:t>
            </a:r>
            <a:r>
              <a:rPr lang="en-US" smtClean="0"/>
              <a:t>Diagrams</a:t>
            </a:r>
          </a:p>
          <a:p>
            <a:r>
              <a:rPr lang="en-US" smtClean="0"/>
              <a:t>graph-based planners (POP, GraphPlan)</a:t>
            </a:r>
            <a:endParaRPr lang="en-US"/>
          </a:p>
          <a:p>
            <a:r>
              <a:rPr lang="en-US" smtClean="0"/>
              <a:t>abstraction planners (ABSTRIPS)</a:t>
            </a:r>
          </a:p>
          <a:p>
            <a:r>
              <a:rPr lang="en-US" smtClean="0"/>
              <a:t>hierarchical planners</a:t>
            </a:r>
          </a:p>
          <a:p>
            <a:r>
              <a:rPr lang="en-US" smtClean="0"/>
              <a:t>uncertainty planners</a:t>
            </a:r>
          </a:p>
          <a:p>
            <a:r>
              <a:rPr lang="en-US" smtClean="0"/>
              <a:t>schedulers</a:t>
            </a:r>
          </a:p>
          <a:p>
            <a:endParaRPr lang="en-US"/>
          </a:p>
          <a:p>
            <a:r>
              <a:rPr lang="en-US" smtClean="0"/>
              <a:t>complexity: NP-hard, PSPACE-complete (depending on expressiveness of operator language)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009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PDDL - Planning Domain Description Language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for describing operators/actions</a:t>
            </a:r>
          </a:p>
          <a:p>
            <a:pPr lvl="1"/>
            <a:r>
              <a:rPr lang="en-US" sz="2800" smtClean="0"/>
              <a:t>effects:</a:t>
            </a:r>
          </a:p>
          <a:p>
            <a:pPr lvl="2"/>
            <a:r>
              <a:rPr lang="en-US" sz="2400" smtClean="0"/>
              <a:t>add-list: list of positive literals that will become true</a:t>
            </a:r>
          </a:p>
          <a:p>
            <a:pPr lvl="2"/>
            <a:r>
              <a:rPr lang="en-US" sz="2400" smtClean="0"/>
              <a:t>delete-list: list of negative literals that will become false</a:t>
            </a:r>
          </a:p>
          <a:p>
            <a:pPr lvl="1"/>
            <a:r>
              <a:rPr lang="en-US" sz="2800" smtClean="0"/>
              <a:t>pre-conditions:</a:t>
            </a:r>
          </a:p>
          <a:p>
            <a:pPr lvl="2"/>
            <a:r>
              <a:rPr lang="en-US" sz="2400" smtClean="0"/>
              <a:t>list of literals that must be satisfied to execute action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3902517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Example of operators from Blocksworld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29407"/>
            <a:ext cx="7685033" cy="4747556"/>
          </a:xfrm>
        </p:spPr>
        <p:txBody>
          <a:bodyPr/>
          <a:lstStyle/>
          <a:p>
            <a:r>
              <a:rPr lang="en-US" smtClean="0"/>
              <a:t>pickup(x,y):</a:t>
            </a:r>
            <a:endParaRPr lang="en-US"/>
          </a:p>
          <a:p>
            <a:pPr lvl="1"/>
            <a:r>
              <a:rPr lang="en-US" smtClean="0"/>
              <a:t>pre-conds</a:t>
            </a:r>
            <a:r>
              <a:rPr lang="en-US"/>
              <a:t>: on(x,y),clear(x</a:t>
            </a:r>
            <a:r>
              <a:rPr lang="en-US" smtClean="0"/>
              <a:t>),gripperEmpty()</a:t>
            </a:r>
            <a:endParaRPr lang="en-US"/>
          </a:p>
          <a:p>
            <a:pPr lvl="1"/>
            <a:r>
              <a:rPr lang="en-US" smtClean="0"/>
              <a:t>effects</a:t>
            </a:r>
            <a:r>
              <a:rPr lang="en-US"/>
              <a:t>: holding(x),clear(y</a:t>
            </a:r>
            <a:r>
              <a:rPr lang="en-US" smtClean="0"/>
              <a:t>),</a:t>
            </a:r>
            <a:r>
              <a:rPr lang="en-US">
                <a:sym typeface="Symbol" panose="05050102010706020507" pitchFamily="18" charset="2"/>
              </a:rPr>
              <a:t></a:t>
            </a:r>
            <a:r>
              <a:rPr lang="en-US"/>
              <a:t>on(x,y</a:t>
            </a:r>
            <a:r>
              <a:rPr lang="en-US" smtClean="0"/>
              <a:t>),</a:t>
            </a:r>
            <a:r>
              <a:rPr lang="en-US" smtClean="0">
                <a:sym typeface="Symbol" panose="05050102010706020507" pitchFamily="18" charset="2"/>
              </a:rPr>
              <a:t></a:t>
            </a:r>
            <a:r>
              <a:rPr lang="en-US" smtClean="0"/>
              <a:t> </a:t>
            </a:r>
            <a:r>
              <a:rPr lang="en-US"/>
              <a:t>gripperEmpty</a:t>
            </a:r>
            <a:r>
              <a:rPr lang="en-US" smtClean="0"/>
              <a:t>()</a:t>
            </a:r>
            <a:endParaRPr lang="en-US"/>
          </a:p>
          <a:p>
            <a:r>
              <a:rPr lang="en-US" smtClean="0"/>
              <a:t>puton(x,y):</a:t>
            </a:r>
            <a:endParaRPr lang="en-US"/>
          </a:p>
          <a:p>
            <a:pPr lvl="1"/>
            <a:r>
              <a:rPr lang="en-US" smtClean="0"/>
              <a:t>pre-conds</a:t>
            </a:r>
            <a:r>
              <a:rPr lang="en-US"/>
              <a:t>: holding(x),clear(y)</a:t>
            </a:r>
          </a:p>
          <a:p>
            <a:pPr lvl="1"/>
            <a:r>
              <a:rPr lang="en-US" smtClean="0"/>
              <a:t>effects</a:t>
            </a:r>
            <a:r>
              <a:rPr lang="en-US"/>
              <a:t>: on(x,y),clear(x</a:t>
            </a:r>
            <a:r>
              <a:rPr lang="en-US" smtClean="0"/>
              <a:t>),gripperEmpty(),</a:t>
            </a:r>
            <a:r>
              <a:rPr lang="en-US" smtClean="0">
                <a:sym typeface="Symbol" panose="05050102010706020507" pitchFamily="18" charset="2"/>
              </a:rPr>
              <a:t></a:t>
            </a:r>
            <a:r>
              <a:rPr lang="en-US" smtClean="0"/>
              <a:t>holding(x), </a:t>
            </a:r>
            <a:r>
              <a:rPr lang="en-US" smtClean="0">
                <a:sym typeface="Symbol" panose="05050102010706020507" pitchFamily="18" charset="2"/>
              </a:rPr>
              <a:t></a:t>
            </a:r>
            <a:r>
              <a:rPr lang="en-US"/>
              <a:t>clear(y</a:t>
            </a:r>
            <a:r>
              <a:rPr lang="en-US" smtClean="0"/>
              <a:t>), </a:t>
            </a:r>
            <a:endParaRPr lang="en-US"/>
          </a:p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94290" y="6043752"/>
            <a:ext cx="2396359" cy="840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25518" y="5623338"/>
            <a:ext cx="317716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mtClean="0"/>
              <a:t>A</a:t>
            </a: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20262" y="5218690"/>
            <a:ext cx="309700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14249" y="5618083"/>
            <a:ext cx="308098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08235" y="5628593"/>
            <a:ext cx="327334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/>
              <a:t>D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1093076" y="4435669"/>
            <a:ext cx="336331" cy="383628"/>
            <a:chOff x="1566041" y="4593021"/>
            <a:chExt cx="336331" cy="383628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1734207" y="4593021"/>
              <a:ext cx="1" cy="18918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1566041" y="4782207"/>
              <a:ext cx="336331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1571297" y="4787462"/>
              <a:ext cx="1" cy="18918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1897117" y="4787463"/>
              <a:ext cx="1" cy="18918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Rectangle 20"/>
          <p:cNvSpPr/>
          <p:nvPr/>
        </p:nvSpPr>
        <p:spPr>
          <a:xfrm>
            <a:off x="4629806" y="6049007"/>
            <a:ext cx="2396359" cy="840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4861034" y="5628593"/>
            <a:ext cx="317716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mtClean="0"/>
              <a:t>A</a:t>
            </a:r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4855778" y="4656388"/>
            <a:ext cx="309700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349765" y="5623338"/>
            <a:ext cx="308098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843751" y="5633848"/>
            <a:ext cx="327334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/>
              <a:t>D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4840013" y="4440924"/>
            <a:ext cx="336331" cy="383628"/>
            <a:chOff x="1566041" y="4593021"/>
            <a:chExt cx="336331" cy="383628"/>
          </a:xfrm>
        </p:grpSpPr>
        <p:cxnSp>
          <p:nvCxnSpPr>
            <p:cNvPr id="27" name="Straight Connector 26"/>
            <p:cNvCxnSpPr/>
            <p:nvPr/>
          </p:nvCxnSpPr>
          <p:spPr>
            <a:xfrm>
              <a:off x="1734207" y="4593021"/>
              <a:ext cx="1" cy="18918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1566041" y="4782207"/>
              <a:ext cx="336331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1571297" y="4787462"/>
              <a:ext cx="1" cy="18918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1897117" y="4787463"/>
              <a:ext cx="1" cy="18918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2" name="Straight Arrow Connector 31"/>
          <p:cNvCxnSpPr/>
          <p:nvPr/>
        </p:nvCxnSpPr>
        <p:spPr>
          <a:xfrm>
            <a:off x="2795752" y="5276496"/>
            <a:ext cx="1692165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2953407" y="4982206"/>
            <a:ext cx="12577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pickup(B,A)</a:t>
            </a:r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0" y="6190896"/>
            <a:ext cx="4300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pre-conds: on(B,A), clear(B), gripperEmpty()</a:t>
            </a:r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4626160" y="6211669"/>
            <a:ext cx="28384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Effects: holding(B), clear(A), </a:t>
            </a:r>
          </a:p>
          <a:p>
            <a:r>
              <a:rPr lang="en-US" smtClean="0"/>
              <a:t>¬on(B,A), ¬gripperEmpty()</a:t>
            </a:r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7062952" y="4435366"/>
            <a:ext cx="2081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smtClean="0"/>
              <a:t>note: for simplicity, assume the table is always clear</a:t>
            </a:r>
            <a:endParaRPr lang="en-US" i="1"/>
          </a:p>
        </p:txBody>
      </p:sp>
    </p:spTree>
    <p:extLst>
      <p:ext uri="{BB962C8B-B14F-4D97-AF65-F5344CB8AC3E}">
        <p14:creationId xmlns:p14="http://schemas.microsoft.com/office/powerpoint/2010/main" val="360261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41131"/>
            <a:ext cx="7886700" cy="5535832"/>
          </a:xfrm>
        </p:spPr>
        <p:txBody>
          <a:bodyPr/>
          <a:lstStyle/>
          <a:p>
            <a:r>
              <a:rPr lang="en-US" smtClean="0"/>
              <a:t>State Progression</a:t>
            </a:r>
          </a:p>
          <a:p>
            <a:pPr lvl="1"/>
            <a:r>
              <a:rPr lang="en-US" smtClean="0"/>
              <a:t>given a set of literals describing a state, compute the description of the successor state for a given action</a:t>
            </a: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409846" y="2084261"/>
            <a:ext cx="6170151" cy="4616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400" smtClean="0"/>
              <a:t>Progress(State,Op) = State \ Del(Op)</a:t>
            </a:r>
            <a:r>
              <a:rPr lang="en-US" sz="2400" smtClean="0">
                <a:sym typeface="Symbol" panose="05050102010706020507" pitchFamily="18" charset="2"/>
              </a:rPr>
              <a:t> Add(Op)</a:t>
            </a:r>
            <a:endParaRPr lang="en-US" sz="2400"/>
          </a:p>
        </p:txBody>
      </p:sp>
      <p:sp>
        <p:nvSpPr>
          <p:cNvPr id="6" name="Rectangle 5"/>
          <p:cNvSpPr/>
          <p:nvPr/>
        </p:nvSpPr>
        <p:spPr>
          <a:xfrm>
            <a:off x="903890" y="4519449"/>
            <a:ext cx="2396359" cy="840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135118" y="4099035"/>
            <a:ext cx="317716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mtClean="0"/>
              <a:t>A</a:t>
            </a:r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129862" y="3694387"/>
            <a:ext cx="309700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23849" y="4093780"/>
            <a:ext cx="308098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117835" y="4104290"/>
            <a:ext cx="327334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/>
              <a:t>D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1797269" y="2848304"/>
            <a:ext cx="336331" cy="383628"/>
            <a:chOff x="1566041" y="4593021"/>
            <a:chExt cx="336331" cy="383628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1734207" y="4593021"/>
              <a:ext cx="1" cy="18918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1566041" y="4782207"/>
              <a:ext cx="336331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1571297" y="4787462"/>
              <a:ext cx="1" cy="18918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1897117" y="4787463"/>
              <a:ext cx="1" cy="18918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Rectangle 15"/>
          <p:cNvSpPr/>
          <p:nvPr/>
        </p:nvSpPr>
        <p:spPr>
          <a:xfrm>
            <a:off x="5239406" y="4524704"/>
            <a:ext cx="2396359" cy="840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5470634" y="4104290"/>
            <a:ext cx="317716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mtClean="0"/>
              <a:t>A</a:t>
            </a:r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5496909" y="3079533"/>
            <a:ext cx="309700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959365" y="4099035"/>
            <a:ext cx="308098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453351" y="4109545"/>
            <a:ext cx="327334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/>
              <a:t>D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5481144" y="2864069"/>
            <a:ext cx="336331" cy="383628"/>
            <a:chOff x="1566041" y="4593021"/>
            <a:chExt cx="336331" cy="383628"/>
          </a:xfrm>
        </p:grpSpPr>
        <p:cxnSp>
          <p:nvCxnSpPr>
            <p:cNvPr id="22" name="Straight Connector 21"/>
            <p:cNvCxnSpPr/>
            <p:nvPr/>
          </p:nvCxnSpPr>
          <p:spPr>
            <a:xfrm>
              <a:off x="1734207" y="4593021"/>
              <a:ext cx="1" cy="18918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1566041" y="4782207"/>
              <a:ext cx="336331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1571297" y="4787462"/>
              <a:ext cx="1" cy="18918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1897117" y="4787463"/>
              <a:ext cx="1" cy="18918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6" name="Straight Arrow Connector 25"/>
          <p:cNvCxnSpPr/>
          <p:nvPr/>
        </p:nvCxnSpPr>
        <p:spPr>
          <a:xfrm>
            <a:off x="3405352" y="3752193"/>
            <a:ext cx="1692165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563007" y="3457903"/>
            <a:ext cx="12577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pickup(B,A)</a:t>
            </a:r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777766" y="5023945"/>
            <a:ext cx="231537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tabLst>
                <a:tab pos="1376363" algn="l"/>
              </a:tabLst>
            </a:pPr>
            <a:r>
              <a:rPr lang="en-US" u="sng" smtClean="0"/>
              <a:t>State s1:</a:t>
            </a:r>
          </a:p>
          <a:p>
            <a:pPr>
              <a:tabLst>
                <a:tab pos="1376363" algn="l"/>
              </a:tabLst>
            </a:pPr>
            <a:r>
              <a:rPr lang="en-US" smtClean="0">
                <a:solidFill>
                  <a:srgbClr val="FF0000"/>
                </a:solidFill>
              </a:rPr>
              <a:t>on(B,A)</a:t>
            </a:r>
            <a:r>
              <a:rPr lang="en-US" smtClean="0"/>
              <a:t>	</a:t>
            </a:r>
            <a:r>
              <a:rPr lang="en-US" smtClean="0">
                <a:solidFill>
                  <a:srgbClr val="FF0000"/>
                </a:solidFill>
              </a:rPr>
              <a:t>clear(B)</a:t>
            </a:r>
          </a:p>
          <a:p>
            <a:pPr>
              <a:tabLst>
                <a:tab pos="1376363" algn="l"/>
              </a:tabLst>
            </a:pPr>
            <a:r>
              <a:rPr lang="en-US" smtClean="0"/>
              <a:t>on(A,table)	clear(C)</a:t>
            </a:r>
          </a:p>
          <a:p>
            <a:pPr>
              <a:tabLst>
                <a:tab pos="1376363" algn="l"/>
              </a:tabLst>
            </a:pPr>
            <a:r>
              <a:rPr lang="en-US" smtClean="0"/>
              <a:t>on(C,table)	clear(D)</a:t>
            </a:r>
          </a:p>
          <a:p>
            <a:pPr>
              <a:tabLst>
                <a:tab pos="1376363" algn="l"/>
              </a:tabLst>
            </a:pPr>
            <a:r>
              <a:rPr lang="en-US" smtClean="0"/>
              <a:t>on(D,table)	</a:t>
            </a:r>
            <a:r>
              <a:rPr lang="en-US" smtClean="0">
                <a:solidFill>
                  <a:srgbClr val="FF0000"/>
                </a:solidFill>
              </a:rPr>
              <a:t>GE()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092263" y="4934607"/>
            <a:ext cx="337714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tabLst>
                <a:tab pos="1376363" algn="l"/>
              </a:tabLst>
            </a:pPr>
            <a:r>
              <a:rPr lang="en-US" u="sng" smtClean="0"/>
              <a:t>State s2=Progress(s1,pickup(B,A)):</a:t>
            </a:r>
          </a:p>
          <a:p>
            <a:pPr>
              <a:tabLst>
                <a:tab pos="1376363" algn="l"/>
              </a:tabLst>
            </a:pPr>
            <a:r>
              <a:rPr lang="en-US" smtClean="0"/>
              <a:t>	</a:t>
            </a:r>
            <a:r>
              <a:rPr lang="en-US" smtClean="0">
                <a:solidFill>
                  <a:srgbClr val="00B050"/>
                </a:solidFill>
              </a:rPr>
              <a:t>clear(A)</a:t>
            </a:r>
          </a:p>
          <a:p>
            <a:pPr>
              <a:tabLst>
                <a:tab pos="1376363" algn="l"/>
              </a:tabLst>
            </a:pPr>
            <a:r>
              <a:rPr lang="en-US" smtClean="0"/>
              <a:t>on(A,table)	clear(C)</a:t>
            </a:r>
          </a:p>
          <a:p>
            <a:pPr>
              <a:tabLst>
                <a:tab pos="1376363" algn="l"/>
              </a:tabLst>
            </a:pPr>
            <a:r>
              <a:rPr lang="en-US" smtClean="0"/>
              <a:t>on(C,table)	clear(D)</a:t>
            </a:r>
          </a:p>
          <a:p>
            <a:pPr>
              <a:tabLst>
                <a:tab pos="1376363" algn="l"/>
              </a:tabLst>
            </a:pPr>
            <a:r>
              <a:rPr lang="en-US" smtClean="0"/>
              <a:t>on(D,table)	</a:t>
            </a:r>
            <a:r>
              <a:rPr lang="en-US" smtClean="0">
                <a:solidFill>
                  <a:srgbClr val="00B050"/>
                </a:solidFill>
              </a:rPr>
              <a:t>holding(B)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681655" y="6488668"/>
            <a:ext cx="1549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red=delete-list</a:t>
            </a:r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5218386" y="6488668"/>
            <a:ext cx="1533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green=add-list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619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Goal Regression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instead of forward State-Space Search (SSS)...</a:t>
            </a:r>
          </a:p>
          <a:p>
            <a:r>
              <a:rPr lang="en-US" smtClean="0"/>
              <a:t>Principle of Means-Ends Analysis (Newell&amp;Simon)</a:t>
            </a:r>
          </a:p>
          <a:p>
            <a:pPr lvl="1"/>
            <a:r>
              <a:rPr lang="en-US" smtClean="0"/>
              <a:t>identify a </a:t>
            </a:r>
            <a:r>
              <a:rPr lang="en-US" i="1" smtClean="0"/>
              <a:t>difference</a:t>
            </a:r>
            <a:r>
              <a:rPr lang="en-US" smtClean="0"/>
              <a:t> between the </a:t>
            </a:r>
            <a:r>
              <a:rPr lang="en-US"/>
              <a:t>current and goal </a:t>
            </a:r>
            <a:r>
              <a:rPr lang="en-US" smtClean="0"/>
              <a:t>state, and find an operator that achieves that predicate as an effect</a:t>
            </a:r>
          </a:p>
          <a:p>
            <a:r>
              <a:rPr lang="en-US" smtClean="0"/>
              <a:t>more efficient than SSS because it is goal-directed</a:t>
            </a:r>
          </a:p>
          <a:p>
            <a:pPr lvl="1"/>
            <a:r>
              <a:rPr lang="en-US" smtClean="0"/>
              <a:t>form plan by working backwards from goal(s) - reduce to sub-goals</a:t>
            </a:r>
          </a:p>
          <a:p>
            <a:pPr lvl="1"/>
            <a:r>
              <a:rPr lang="en-US" smtClean="0"/>
              <a:t>analogous to Back-chaining inference (recursive)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0418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0261" y="0"/>
            <a:ext cx="7017026" cy="35849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7590" y="3567321"/>
            <a:ext cx="6499201" cy="4191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38130" y="4097879"/>
            <a:ext cx="6878350" cy="276012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9331" y="278295"/>
            <a:ext cx="13335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from </a:t>
            </a:r>
          </a:p>
          <a:p>
            <a:r>
              <a:rPr lang="en-US" smtClean="0"/>
              <a:t>Weld (1994)</a:t>
            </a:r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88843" y="3578088"/>
            <a:ext cx="1844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Regress() funtion:</a:t>
            </a:r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08722" y="4472608"/>
            <a:ext cx="12677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rgbClr val="00B050"/>
                </a:solidFill>
              </a:rPr>
              <a:t>consistency</a:t>
            </a:r>
          </a:p>
          <a:p>
            <a:r>
              <a:rPr lang="en-US" smtClean="0">
                <a:solidFill>
                  <a:srgbClr val="00B050"/>
                </a:solidFill>
              </a:rPr>
              <a:t>check:</a:t>
            </a:r>
            <a:endParaRPr lang="en-US">
              <a:solidFill>
                <a:srgbClr val="00B05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2979" y="3565927"/>
            <a:ext cx="8462288" cy="4616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smtClean="0"/>
              <a:t>Regress(Goals,Op) = </a:t>
            </a:r>
            <a:r>
              <a:rPr lang="en-US" sz="2400"/>
              <a:t>G</a:t>
            </a:r>
            <a:r>
              <a:rPr lang="en-US" sz="2400" smtClean="0"/>
              <a:t>oals \ </a:t>
            </a:r>
            <a:r>
              <a:rPr lang="en-US" sz="2400"/>
              <a:t>A</a:t>
            </a:r>
            <a:r>
              <a:rPr lang="en-US" sz="2400" smtClean="0"/>
              <a:t>dd(Op)</a:t>
            </a:r>
            <a:r>
              <a:rPr lang="en-US" sz="2400" smtClean="0">
                <a:sym typeface="Symbol" panose="05050102010706020507" pitchFamily="18" charset="2"/>
              </a:rPr>
              <a:t> Precond(Op)</a:t>
            </a:r>
            <a:endParaRPr lang="en-US" sz="2400"/>
          </a:p>
        </p:txBody>
      </p:sp>
      <p:sp>
        <p:nvSpPr>
          <p:cNvPr id="2" name="Rectangle 1"/>
          <p:cNvSpPr/>
          <p:nvPr/>
        </p:nvSpPr>
        <p:spPr>
          <a:xfrm>
            <a:off x="5672667" y="2421467"/>
            <a:ext cx="1270000" cy="321733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1697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53728"/>
            <a:ext cx="4079985" cy="5246106"/>
          </a:xfrm>
        </p:spPr>
        <p:txBody>
          <a:bodyPr/>
          <a:lstStyle/>
          <a:p>
            <a:r>
              <a:rPr lang="en-US" smtClean="0"/>
              <a:t>Example of Goal Regr</a:t>
            </a:r>
          </a:p>
          <a:p>
            <a:pPr lvl="1"/>
            <a:r>
              <a:rPr lang="en-US" smtClean="0"/>
              <a:t>goal: on(a,b),on(b,c)</a:t>
            </a:r>
          </a:p>
          <a:p>
            <a:pPr lvl="1"/>
            <a:r>
              <a:rPr lang="en-US" smtClean="0"/>
              <a:t>In </a:t>
            </a:r>
            <a:r>
              <a:rPr lang="en-US"/>
              <a:t>each step, </a:t>
            </a:r>
            <a:r>
              <a:rPr lang="en-US" u="sng" smtClean="0"/>
              <a:t>underline</a:t>
            </a:r>
            <a:r>
              <a:rPr lang="en-US" smtClean="0"/>
              <a:t> </a:t>
            </a:r>
            <a:r>
              <a:rPr lang="en-US"/>
              <a:t>the selected subgoal </a:t>
            </a:r>
            <a:r>
              <a:rPr lang="en-US" smtClean="0"/>
              <a:t>to be achieved; becomes </a:t>
            </a:r>
            <a:r>
              <a:rPr lang="en-US"/>
              <a:t>an </a:t>
            </a:r>
            <a:r>
              <a:rPr lang="en-US" u="sng"/>
              <a:t>effect</a:t>
            </a:r>
            <a:r>
              <a:rPr lang="en-US"/>
              <a:t> of the action underneath that is selected to achieve it</a:t>
            </a:r>
            <a:r>
              <a:rPr lang="en-US" smtClean="0"/>
              <a:t>.</a:t>
            </a:r>
          </a:p>
          <a:p>
            <a:pPr lvl="1"/>
            <a:r>
              <a:rPr lang="en-US" smtClean="0"/>
              <a:t>can be read-off plan backwards: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i="1" smtClean="0"/>
              <a:t>pickup(b,table)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i="1" smtClean="0"/>
              <a:t>puton(b,c)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i="1" smtClean="0"/>
              <a:t>pickup(a,table)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i="1" smtClean="0"/>
              <a:t>puton(a,b)</a:t>
            </a:r>
          </a:p>
          <a:p>
            <a:pPr lvl="1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4913644" y="1921256"/>
            <a:ext cx="1594800" cy="586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044387" y="1475390"/>
            <a:ext cx="317716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mtClean="0"/>
              <a:t>A</a:t>
            </a:r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5533118" y="1470135"/>
            <a:ext cx="309700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mtClean="0"/>
              <a:t>B</a:t>
            </a:r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6027104" y="1480645"/>
            <a:ext cx="308098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31" name="Rectangle 30"/>
          <p:cNvSpPr/>
          <p:nvPr/>
        </p:nvSpPr>
        <p:spPr>
          <a:xfrm>
            <a:off x="6663732" y="1932979"/>
            <a:ext cx="1594800" cy="586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7769165" y="592810"/>
            <a:ext cx="317716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mtClean="0"/>
              <a:t>A</a:t>
            </a:r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7765527" y="1039731"/>
            <a:ext cx="309700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mtClean="0"/>
              <a:t>B</a:t>
            </a:r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7777192" y="1492368"/>
            <a:ext cx="308098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129871" y="2331175"/>
            <a:ext cx="5122556" cy="41088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u="sng" smtClean="0"/>
              <a:t>on(a,b)</a:t>
            </a:r>
            <a:r>
              <a:rPr lang="en-US" smtClean="0"/>
              <a:t>,on(b,c) = </a:t>
            </a:r>
            <a:r>
              <a:rPr lang="en-US" smtClean="0">
                <a:sym typeface="Symbol" panose="05050102010706020507" pitchFamily="18" charset="2"/>
              </a:rPr>
              <a:t>S</a:t>
            </a:r>
            <a:r>
              <a:rPr lang="en-US" baseline="-25000" smtClean="0">
                <a:sym typeface="Symbol" panose="05050102010706020507" pitchFamily="18" charset="2"/>
              </a:rPr>
              <a:t>goal</a:t>
            </a:r>
            <a:endParaRPr lang="en-US" smtClean="0"/>
          </a:p>
          <a:p>
            <a:pPr>
              <a:lnSpc>
                <a:spcPct val="150000"/>
              </a:lnSpc>
            </a:pPr>
            <a:r>
              <a:rPr lang="en-US"/>
              <a:t>	</a:t>
            </a:r>
            <a:r>
              <a:rPr lang="en-US" smtClean="0">
                <a:sym typeface="Symbol" panose="05050102010706020507" pitchFamily="18" charset="2"/>
              </a:rPr>
              <a:t></a:t>
            </a:r>
            <a:r>
              <a:rPr lang="en-US" i="1" smtClean="0"/>
              <a:t>puton(a,b)</a:t>
            </a:r>
          </a:p>
          <a:p>
            <a:pPr>
              <a:lnSpc>
                <a:spcPct val="150000"/>
              </a:lnSpc>
            </a:pPr>
            <a:r>
              <a:rPr lang="en-US" u="sng" smtClean="0"/>
              <a:t>holding(a)</a:t>
            </a:r>
            <a:r>
              <a:rPr lang="en-US" smtClean="0"/>
              <a:t>,clear(b),on(b,c)</a:t>
            </a:r>
          </a:p>
          <a:p>
            <a:pPr>
              <a:lnSpc>
                <a:spcPct val="150000"/>
              </a:lnSpc>
            </a:pPr>
            <a:r>
              <a:rPr lang="en-US"/>
              <a:t>	</a:t>
            </a:r>
            <a:r>
              <a:rPr lang="en-US">
                <a:sym typeface="Symbol" panose="05050102010706020507" pitchFamily="18" charset="2"/>
              </a:rPr>
              <a:t>  </a:t>
            </a:r>
            <a:r>
              <a:rPr lang="en-US" i="1" smtClean="0"/>
              <a:t>pickup(a,table)</a:t>
            </a:r>
          </a:p>
          <a:p>
            <a:pPr>
              <a:lnSpc>
                <a:spcPct val="150000"/>
              </a:lnSpc>
            </a:pPr>
            <a:r>
              <a:rPr lang="en-US" smtClean="0"/>
              <a:t>on(a,table),clear(b),clear(a),GE,</a:t>
            </a:r>
            <a:r>
              <a:rPr lang="en-US" u="sng" smtClean="0"/>
              <a:t>on(b,c)</a:t>
            </a:r>
          </a:p>
          <a:p>
            <a:pPr>
              <a:lnSpc>
                <a:spcPct val="150000"/>
              </a:lnSpc>
            </a:pPr>
            <a:r>
              <a:rPr lang="en-US" smtClean="0"/>
              <a:t>	</a:t>
            </a:r>
            <a:r>
              <a:rPr lang="en-US">
                <a:sym typeface="Symbol" panose="05050102010706020507" pitchFamily="18" charset="2"/>
              </a:rPr>
              <a:t>  </a:t>
            </a:r>
            <a:r>
              <a:rPr lang="en-US" i="1" smtClean="0"/>
              <a:t>puton(b,c</a:t>
            </a:r>
            <a:r>
              <a:rPr lang="en-US" smtClean="0"/>
              <a:t>)</a:t>
            </a:r>
          </a:p>
          <a:p>
            <a:pPr>
              <a:lnSpc>
                <a:spcPct val="150000"/>
              </a:lnSpc>
            </a:pPr>
            <a:r>
              <a:rPr lang="en-US" smtClean="0"/>
              <a:t>on(a,table),</a:t>
            </a:r>
            <a:r>
              <a:rPr lang="en-US" u="sng" smtClean="0"/>
              <a:t>holding(b)</a:t>
            </a:r>
            <a:r>
              <a:rPr lang="en-US" smtClean="0"/>
              <a:t>,clear(c),clear(a)</a:t>
            </a:r>
          </a:p>
          <a:p>
            <a:pPr>
              <a:lnSpc>
                <a:spcPct val="150000"/>
              </a:lnSpc>
            </a:pPr>
            <a:r>
              <a:rPr lang="en-US"/>
              <a:t>	</a:t>
            </a:r>
            <a:r>
              <a:rPr lang="en-US">
                <a:sym typeface="Symbol" panose="05050102010706020507" pitchFamily="18" charset="2"/>
              </a:rPr>
              <a:t>  </a:t>
            </a:r>
            <a:r>
              <a:rPr lang="en-US" i="1" smtClean="0"/>
              <a:t>pickup(b,table)</a:t>
            </a:r>
          </a:p>
          <a:p>
            <a:pPr>
              <a:lnSpc>
                <a:spcPct val="150000"/>
              </a:lnSpc>
            </a:pPr>
            <a:r>
              <a:rPr lang="en-US"/>
              <a:t>on(a,table</a:t>
            </a:r>
            <a:r>
              <a:rPr lang="en-US" smtClean="0"/>
              <a:t>),on(b,table),clear(b),clear(c</a:t>
            </a:r>
            <a:r>
              <a:rPr lang="en-US"/>
              <a:t>),clear(a</a:t>
            </a:r>
            <a:r>
              <a:rPr lang="en-US" smtClean="0"/>
              <a:t>)</a:t>
            </a:r>
            <a:r>
              <a:rPr lang="en-US" smtClean="0">
                <a:sym typeface="Symbol" panose="05050102010706020507" pitchFamily="18" charset="2"/>
              </a:rPr>
              <a:t> S</a:t>
            </a:r>
            <a:r>
              <a:rPr lang="en-US" baseline="-25000" smtClean="0">
                <a:sym typeface="Symbol" panose="05050102010706020507" pitchFamily="18" charset="2"/>
              </a:rPr>
              <a:t>init</a:t>
            </a:r>
            <a:endParaRPr lang="en-US" baseline="-25000"/>
          </a:p>
          <a:p>
            <a:r>
              <a:rPr lang="en-US"/>
              <a:t>	</a:t>
            </a:r>
          </a:p>
        </p:txBody>
      </p:sp>
      <p:sp>
        <p:nvSpPr>
          <p:cNvPr id="36" name="Rectangle 35"/>
          <p:cNvSpPr/>
          <p:nvPr/>
        </p:nvSpPr>
        <p:spPr>
          <a:xfrm>
            <a:off x="5366311" y="882928"/>
            <a:ext cx="4924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mtClean="0">
                <a:sym typeface="Symbol" panose="05050102010706020507" pitchFamily="18" charset="2"/>
              </a:rPr>
              <a:t>S</a:t>
            </a:r>
            <a:r>
              <a:rPr lang="en-US" baseline="-25000" smtClean="0">
                <a:sym typeface="Symbol" panose="05050102010706020507" pitchFamily="18" charset="2"/>
              </a:rPr>
              <a:t>init</a:t>
            </a:r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6903708" y="923122"/>
            <a:ext cx="552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mtClean="0">
                <a:sym typeface="Symbol" panose="05050102010706020507" pitchFamily="18" charset="2"/>
              </a:rPr>
              <a:t>S</a:t>
            </a:r>
            <a:r>
              <a:rPr lang="en-US" baseline="-25000" smtClean="0">
                <a:sym typeface="Symbol" panose="05050102010706020507" pitchFamily="18" charset="2"/>
              </a:rPr>
              <a:t>goal</a:t>
            </a:r>
            <a:endParaRPr lang="en-US" baseline="-25000"/>
          </a:p>
        </p:txBody>
      </p:sp>
    </p:spTree>
    <p:extLst>
      <p:ext uri="{BB962C8B-B14F-4D97-AF65-F5344CB8AC3E}">
        <p14:creationId xmlns:p14="http://schemas.microsoft.com/office/powerpoint/2010/main" val="19722350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60917"/>
            <a:ext cx="4079985" cy="4502485"/>
          </a:xfrm>
        </p:spPr>
        <p:txBody>
          <a:bodyPr/>
          <a:lstStyle/>
          <a:p>
            <a:r>
              <a:rPr lang="en-US" b="1" smtClean="0"/>
              <a:t>Goal-Regression can involve Back-tracking</a:t>
            </a:r>
          </a:p>
          <a:p>
            <a:pPr lvl="1"/>
            <a:r>
              <a:rPr lang="en-US" smtClean="0"/>
              <a:t>choice-points depend on choices of which subgoal to achieve, and which operator to use</a:t>
            </a:r>
          </a:p>
          <a:p>
            <a:pPr lvl="1"/>
            <a:r>
              <a:rPr lang="en-US" smtClean="0"/>
              <a:t>for example, if we chose on(b,c) first, the Goal-Regression would have failed, because there is not plan that ends in putting b on c</a:t>
            </a:r>
          </a:p>
          <a:p>
            <a:pPr lvl="1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4913644" y="1328446"/>
            <a:ext cx="1594800" cy="586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044387" y="882580"/>
            <a:ext cx="317716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mtClean="0"/>
              <a:t>A</a:t>
            </a:r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5533118" y="877325"/>
            <a:ext cx="309700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mtClean="0"/>
              <a:t>B</a:t>
            </a:r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6027104" y="887835"/>
            <a:ext cx="308098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31" name="Rectangle 30"/>
          <p:cNvSpPr/>
          <p:nvPr/>
        </p:nvSpPr>
        <p:spPr>
          <a:xfrm>
            <a:off x="6663732" y="1340169"/>
            <a:ext cx="1594800" cy="586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7769165" y="0"/>
            <a:ext cx="317716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mtClean="0"/>
              <a:t>A</a:t>
            </a:r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7765527" y="446921"/>
            <a:ext cx="309700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mtClean="0"/>
              <a:t>B</a:t>
            </a:r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7777192" y="899558"/>
            <a:ext cx="308098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129871" y="1738365"/>
            <a:ext cx="4026230" cy="38318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mtClean="0"/>
              <a:t>on(a,b),</a:t>
            </a:r>
            <a:r>
              <a:rPr lang="en-US" u="sng" smtClean="0"/>
              <a:t>on(b,c)</a:t>
            </a:r>
            <a:r>
              <a:rPr lang="en-US" smtClean="0"/>
              <a:t> = </a:t>
            </a:r>
            <a:r>
              <a:rPr lang="en-US" smtClean="0">
                <a:sym typeface="Symbol" panose="05050102010706020507" pitchFamily="18" charset="2"/>
              </a:rPr>
              <a:t>S</a:t>
            </a:r>
            <a:r>
              <a:rPr lang="en-US" baseline="-25000" smtClean="0">
                <a:sym typeface="Symbol" panose="05050102010706020507" pitchFamily="18" charset="2"/>
              </a:rPr>
              <a:t>goal</a:t>
            </a:r>
            <a:endParaRPr lang="en-US" smtClean="0"/>
          </a:p>
          <a:p>
            <a:pPr>
              <a:lnSpc>
                <a:spcPct val="150000"/>
              </a:lnSpc>
            </a:pPr>
            <a:r>
              <a:rPr lang="en-US" smtClean="0"/>
              <a:t>	</a:t>
            </a:r>
            <a:r>
              <a:rPr lang="en-US" smtClean="0">
                <a:sym typeface="Symbol" panose="05050102010706020507" pitchFamily="18" charset="2"/>
              </a:rPr>
              <a:t></a:t>
            </a:r>
            <a:r>
              <a:rPr lang="en-US" i="1" smtClean="0"/>
              <a:t>puton(b,c)</a:t>
            </a:r>
          </a:p>
          <a:p>
            <a:pPr>
              <a:lnSpc>
                <a:spcPct val="150000"/>
              </a:lnSpc>
            </a:pPr>
            <a:r>
              <a:rPr lang="en-US" smtClean="0">
                <a:solidFill>
                  <a:srgbClr val="FF0000"/>
                </a:solidFill>
              </a:rPr>
              <a:t>on(a,b),</a:t>
            </a:r>
            <a:r>
              <a:rPr lang="en-US" u="sng" smtClean="0">
                <a:solidFill>
                  <a:srgbClr val="FF0000"/>
                </a:solidFill>
              </a:rPr>
              <a:t>holding(b)</a:t>
            </a:r>
            <a:r>
              <a:rPr lang="en-US" smtClean="0">
                <a:solidFill>
                  <a:srgbClr val="FF0000"/>
                </a:solidFill>
              </a:rPr>
              <a:t>,</a:t>
            </a:r>
            <a:r>
              <a:rPr lang="en-US" smtClean="0"/>
              <a:t>clear(c)</a:t>
            </a:r>
          </a:p>
          <a:p>
            <a:pPr>
              <a:lnSpc>
                <a:spcPct val="150000"/>
              </a:lnSpc>
            </a:pPr>
            <a:r>
              <a:rPr lang="en-US" smtClean="0"/>
              <a:t>	</a:t>
            </a:r>
            <a:r>
              <a:rPr lang="en-US" smtClean="0">
                <a:sym typeface="Symbol" panose="05050102010706020507" pitchFamily="18" charset="2"/>
              </a:rPr>
              <a:t>  </a:t>
            </a:r>
            <a:r>
              <a:rPr lang="en-US" i="1" smtClean="0"/>
              <a:t>pickup(b,table)</a:t>
            </a:r>
          </a:p>
          <a:p>
            <a:pPr marL="0" lvl="1">
              <a:lnSpc>
                <a:spcPct val="150000"/>
              </a:lnSpc>
            </a:pPr>
            <a:r>
              <a:rPr lang="en-US" i="1" smtClean="0">
                <a:solidFill>
                  <a:srgbClr val="FF0000"/>
                </a:solidFill>
              </a:rPr>
              <a:t>inconsistent</a:t>
            </a:r>
            <a:r>
              <a:rPr lang="en-US" i="1" smtClean="0"/>
              <a:t>, so would have to back-track</a:t>
            </a:r>
          </a:p>
          <a:p>
            <a:pPr>
              <a:lnSpc>
                <a:spcPct val="150000"/>
              </a:lnSpc>
            </a:pPr>
            <a:endParaRPr lang="en-US" i="1" smtClean="0"/>
          </a:p>
          <a:p>
            <a:pPr>
              <a:lnSpc>
                <a:spcPct val="150000"/>
              </a:lnSpc>
            </a:pPr>
            <a:endParaRPr lang="en-US" baseline="-25000" smtClean="0"/>
          </a:p>
          <a:p>
            <a:pPr>
              <a:lnSpc>
                <a:spcPct val="150000"/>
              </a:lnSpc>
            </a:pPr>
            <a:endParaRPr lang="en-US" smtClean="0"/>
          </a:p>
          <a:p>
            <a:endParaRPr lang="en-US" smtClean="0"/>
          </a:p>
          <a:p>
            <a:r>
              <a:rPr lang="en-US" smtClean="0"/>
              <a:t>	</a:t>
            </a:r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5366311" y="290118"/>
            <a:ext cx="4924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mtClean="0">
                <a:sym typeface="Symbol" panose="05050102010706020507" pitchFamily="18" charset="2"/>
              </a:rPr>
              <a:t>S</a:t>
            </a:r>
            <a:r>
              <a:rPr lang="en-US" baseline="-25000" smtClean="0">
                <a:sym typeface="Symbol" panose="05050102010706020507" pitchFamily="18" charset="2"/>
              </a:rPr>
              <a:t>init</a:t>
            </a:r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6903708" y="330312"/>
            <a:ext cx="552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mtClean="0">
                <a:sym typeface="Symbol" panose="05050102010706020507" pitchFamily="18" charset="2"/>
              </a:rPr>
              <a:t>S</a:t>
            </a:r>
            <a:r>
              <a:rPr lang="en-US" baseline="-25000" smtClean="0">
                <a:sym typeface="Symbol" panose="05050102010706020507" pitchFamily="18" charset="2"/>
              </a:rPr>
              <a:t>goal</a:t>
            </a:r>
            <a:endParaRPr lang="en-US" baseline="-25000"/>
          </a:p>
        </p:txBody>
      </p:sp>
      <p:sp>
        <p:nvSpPr>
          <p:cNvPr id="2" name="Rectangle 1"/>
          <p:cNvSpPr/>
          <p:nvPr/>
        </p:nvSpPr>
        <p:spPr>
          <a:xfrm>
            <a:off x="4864545" y="4029195"/>
            <a:ext cx="2168158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/>
              <a:t>on(a,b),on(b,c) = </a:t>
            </a:r>
            <a:r>
              <a:rPr lang="en-US">
                <a:sym typeface="Symbol" panose="05050102010706020507" pitchFamily="18" charset="2"/>
              </a:rPr>
              <a:t>S</a:t>
            </a:r>
            <a:r>
              <a:rPr lang="en-US" baseline="-25000">
                <a:sym typeface="Symbol" panose="05050102010706020507" pitchFamily="18" charset="2"/>
              </a:rPr>
              <a:t>goal</a:t>
            </a:r>
            <a:endParaRPr lang="en-US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4330840" y="4551903"/>
            <a:ext cx="924448" cy="6631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 flipV="1">
            <a:off x="5807947" y="4531807"/>
            <a:ext cx="894304" cy="6430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6239357" y="4530523"/>
            <a:ext cx="11468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/>
              <a:t>puton(b,c)</a:t>
            </a: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38284" y="4440088"/>
            <a:ext cx="11692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smtClean="0"/>
              <a:t>puton(a,b)</a:t>
            </a: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939531" y="5364536"/>
            <a:ext cx="15753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/>
              <a:t>pickup(b,table)</a:t>
            </a:r>
            <a:endParaRPr lang="en-US"/>
          </a:p>
        </p:txBody>
      </p:sp>
      <p:cxnSp>
        <p:nvCxnSpPr>
          <p:cNvPr id="22" name="Straight Arrow Connector 21"/>
          <p:cNvCxnSpPr/>
          <p:nvPr/>
        </p:nvCxnSpPr>
        <p:spPr>
          <a:xfrm flipH="1" flipV="1">
            <a:off x="6663732" y="5256963"/>
            <a:ext cx="894304" cy="6430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5687367" y="5256963"/>
            <a:ext cx="885929" cy="6213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5646504" y="5394681"/>
            <a:ext cx="11692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smtClean="0"/>
              <a:t>puton(a,b)</a:t>
            </a:r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4187958" y="5356163"/>
            <a:ext cx="15753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smtClean="0"/>
              <a:t>pickup(a,table</a:t>
            </a:r>
            <a:r>
              <a:rPr lang="en-US" i="1"/>
              <a:t>)</a:t>
            </a:r>
            <a:endParaRPr lang="en-US"/>
          </a:p>
        </p:txBody>
      </p:sp>
      <p:cxnSp>
        <p:nvCxnSpPr>
          <p:cNvPr id="38" name="Straight Arrow Connector 37"/>
          <p:cNvCxnSpPr/>
          <p:nvPr/>
        </p:nvCxnSpPr>
        <p:spPr>
          <a:xfrm flipH="1" flipV="1">
            <a:off x="4334190" y="5258638"/>
            <a:ext cx="894304" cy="6430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V="1">
            <a:off x="3357825" y="5258638"/>
            <a:ext cx="885929" cy="6213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3035608" y="5336066"/>
            <a:ext cx="11468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smtClean="0"/>
              <a:t>puton(b,c)</a:t>
            </a:r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475973" y="5923002"/>
            <a:ext cx="2914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FF0000"/>
                </a:solidFill>
              </a:rPr>
              <a:t>X</a:t>
            </a:r>
            <a:endParaRPr lang="en-US">
              <a:solidFill>
                <a:srgbClr val="FF0000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2843683" y="5938576"/>
            <a:ext cx="492370" cy="5627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2583431" y="5959064"/>
            <a:ext cx="11692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smtClean="0"/>
              <a:t>puton(a,b)</a:t>
            </a:r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2633672" y="6488668"/>
            <a:ext cx="3577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smtClean="0"/>
              <a:t>...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4801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652855"/>
            <a:ext cx="4343400" cy="1704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Subgoal Interactions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17152" y="1494029"/>
            <a:ext cx="4475914" cy="4351338"/>
          </a:xfrm>
        </p:spPr>
        <p:txBody>
          <a:bodyPr/>
          <a:lstStyle/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mtClean="0">
                <a:latin typeface="+mj-lt"/>
                <a:ea typeface="WenQuanYi Zen Hei"/>
                <a:cs typeface="Lohit Devanagari"/>
              </a:rPr>
              <a:t>when achieving one subgoal undoes the achievement of another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mtClean="0">
                <a:latin typeface="+mj-lt"/>
                <a:ea typeface="WenQuanYi Zen Hei"/>
                <a:cs typeface="Lohit Devanagari"/>
              </a:rPr>
              <a:t>Sussman Anomaly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mtClean="0">
                <a:ea typeface="WenQuanYi Zen Hei"/>
                <a:cs typeface="Times New Roman" panose="02020603050405020304" pitchFamily="18" charset="0"/>
              </a:rPr>
              <a:t>goal</a:t>
            </a:r>
            <a:r>
              <a:rPr lang="en-US" altLang="en-US">
                <a:ea typeface="WenQuanYi Zen Hei"/>
                <a:cs typeface="Times New Roman" panose="02020603050405020304" pitchFamily="18" charset="0"/>
              </a:rPr>
              <a:t>: on(a,b), on(b,c</a:t>
            </a:r>
            <a:r>
              <a:rPr lang="en-US" altLang="en-US" smtClean="0">
                <a:ea typeface="WenQuanYi Zen Hei"/>
                <a:cs typeface="Times New Roman" panose="02020603050405020304" pitchFamily="18" charset="0"/>
              </a:rPr>
              <a:t>)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400" smtClean="0">
                <a:cs typeface="Times New Roman" panose="02020603050405020304" pitchFamily="18" charset="0"/>
              </a:rPr>
              <a:t>The lesson is that we need </a:t>
            </a:r>
            <a:r>
              <a:rPr lang="en-US" altLang="en-US" sz="2400" i="1" smtClean="0">
                <a:cs typeface="Times New Roman" panose="02020603050405020304" pitchFamily="18" charset="0"/>
              </a:rPr>
              <a:t>non-linear planners</a:t>
            </a:r>
            <a:r>
              <a:rPr lang="en-US" altLang="en-US" sz="2400" smtClean="0">
                <a:cs typeface="Times New Roman" panose="02020603050405020304" pitchFamily="18" charset="0"/>
              </a:rPr>
              <a:t> that</a:t>
            </a:r>
            <a:r>
              <a:rPr lang="en-US" altLang="en-US" sz="2400" i="1" smtClean="0">
                <a:cs typeface="Times New Roman" panose="02020603050405020304" pitchFamily="18" charset="0"/>
              </a:rPr>
              <a:t> interleave actions</a:t>
            </a:r>
            <a:r>
              <a:rPr lang="en-US" altLang="en-US" sz="2400" smtClean="0">
                <a:cs typeface="Times New Roman" panose="02020603050405020304" pitchFamily="18" charset="0"/>
              </a:rPr>
              <a:t>, rather than solving one subgoal at a time</a:t>
            </a:r>
            <a:endParaRPr lang="en-US" altLang="en-US" sz="2400"/>
          </a:p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024176" y="4222372"/>
            <a:ext cx="1594800" cy="586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597047" y="3786555"/>
            <a:ext cx="317716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mtClean="0"/>
              <a:t>A</a:t>
            </a:r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111087" y="3781299"/>
            <a:ext cx="309700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mtClean="0"/>
              <a:t>B</a:t>
            </a:r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107492" y="3781761"/>
            <a:ext cx="308098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115908" y="4224046"/>
            <a:ext cx="1594800" cy="586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7728972" y="3758083"/>
            <a:ext cx="317716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mtClean="0"/>
              <a:t>A</a:t>
            </a:r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695189" y="2878623"/>
            <a:ext cx="309700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mtClean="0"/>
              <a:t>B</a:t>
            </a:r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7716902" y="3321211"/>
            <a:ext cx="308098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025850" y="5510235"/>
            <a:ext cx="1594800" cy="586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106351" y="4632290"/>
            <a:ext cx="317716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mtClean="0"/>
              <a:t>A</a:t>
            </a:r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5112761" y="5069162"/>
            <a:ext cx="309700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mtClean="0"/>
              <a:t>B</a:t>
            </a:r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6109166" y="5069624"/>
            <a:ext cx="308098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/>
              <a:t>C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5566787" y="2552281"/>
            <a:ext cx="10048" cy="11153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5697415" y="2562330"/>
            <a:ext cx="1758462" cy="12861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054321" y="2662814"/>
            <a:ext cx="127618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try</a:t>
            </a:r>
          </a:p>
          <a:p>
            <a:r>
              <a:rPr lang="en-US" smtClean="0"/>
              <a:t>achieving</a:t>
            </a:r>
          </a:p>
          <a:p>
            <a:r>
              <a:rPr lang="en-US" smtClean="0"/>
              <a:t>on(a,b) first</a:t>
            </a:r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6191459" y="2523812"/>
            <a:ext cx="126335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try</a:t>
            </a:r>
          </a:p>
          <a:p>
            <a:r>
              <a:rPr lang="en-US" smtClean="0"/>
              <a:t>achieving</a:t>
            </a:r>
          </a:p>
          <a:p>
            <a:r>
              <a:rPr lang="en-US" smtClean="0"/>
              <a:t>on(b,c) first</a:t>
            </a:r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7214716" y="4411226"/>
            <a:ext cx="176112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now, to </a:t>
            </a:r>
          </a:p>
          <a:p>
            <a:r>
              <a:rPr lang="en-US" smtClean="0"/>
              <a:t>achieve on(a,b),</a:t>
            </a:r>
          </a:p>
          <a:p>
            <a:r>
              <a:rPr lang="en-US" smtClean="0"/>
              <a:t>I have to unstack</a:t>
            </a:r>
          </a:p>
          <a:p>
            <a:r>
              <a:rPr lang="en-US" smtClean="0"/>
              <a:t>them...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096189" y="5657671"/>
            <a:ext cx="176112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now, to </a:t>
            </a:r>
          </a:p>
          <a:p>
            <a:r>
              <a:rPr lang="en-US" smtClean="0"/>
              <a:t>achieve on(b,c),</a:t>
            </a:r>
          </a:p>
          <a:p>
            <a:r>
              <a:rPr lang="en-US" smtClean="0"/>
              <a:t>I have to unstack</a:t>
            </a:r>
          </a:p>
          <a:p>
            <a:r>
              <a:rPr lang="en-US" smtClean="0"/>
              <a:t>them...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5717512" y="4381081"/>
            <a:ext cx="20097" cy="6631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31595" y="5103674"/>
            <a:ext cx="251601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solution: </a:t>
            </a:r>
            <a:r>
              <a:rPr lang="en-US" smtClean="0">
                <a:solidFill>
                  <a:srgbClr val="00B0F0"/>
                </a:solidFill>
              </a:rPr>
              <a:t>pickup(c,a)</a:t>
            </a:r>
          </a:p>
          <a:p>
            <a:r>
              <a:rPr lang="en-US">
                <a:solidFill>
                  <a:srgbClr val="00B0F0"/>
                </a:solidFill>
              </a:rPr>
              <a:t>	</a:t>
            </a:r>
            <a:r>
              <a:rPr lang="en-US" smtClean="0">
                <a:solidFill>
                  <a:srgbClr val="00B0F0"/>
                </a:solidFill>
              </a:rPr>
              <a:t>puton(c,table)</a:t>
            </a:r>
          </a:p>
          <a:p>
            <a:r>
              <a:rPr lang="en-US"/>
              <a:t>	</a:t>
            </a:r>
            <a:r>
              <a:rPr lang="en-US" smtClean="0">
                <a:solidFill>
                  <a:srgbClr val="FF0000"/>
                </a:solidFill>
              </a:rPr>
              <a:t>pickup(b,table)</a:t>
            </a:r>
          </a:p>
          <a:p>
            <a:r>
              <a:rPr lang="en-US">
                <a:solidFill>
                  <a:srgbClr val="FF0000"/>
                </a:solidFill>
              </a:rPr>
              <a:t>	</a:t>
            </a:r>
            <a:r>
              <a:rPr lang="en-US" smtClean="0">
                <a:solidFill>
                  <a:srgbClr val="FF0000"/>
                </a:solidFill>
              </a:rPr>
              <a:t>puton(b,c)</a:t>
            </a:r>
          </a:p>
          <a:p>
            <a:r>
              <a:rPr lang="en-US"/>
              <a:t>	</a:t>
            </a:r>
            <a:r>
              <a:rPr lang="en-US" smtClean="0">
                <a:solidFill>
                  <a:srgbClr val="00B0F0"/>
                </a:solidFill>
              </a:rPr>
              <a:t>pickup(a,table)</a:t>
            </a:r>
          </a:p>
          <a:p>
            <a:r>
              <a:rPr lang="en-US">
                <a:solidFill>
                  <a:srgbClr val="00B0F0"/>
                </a:solidFill>
              </a:rPr>
              <a:t>	</a:t>
            </a:r>
            <a:r>
              <a:rPr lang="en-US" smtClean="0">
                <a:solidFill>
                  <a:srgbClr val="00B0F0"/>
                </a:solidFill>
              </a:rPr>
              <a:t>puton(a,b)</a:t>
            </a:r>
            <a:endParaRPr lang="en-US">
              <a:solidFill>
                <a:srgbClr val="00B0F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903973" y="5164852"/>
            <a:ext cx="210544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smtClean="0"/>
              <a:t>blue is for</a:t>
            </a:r>
          </a:p>
          <a:p>
            <a:r>
              <a:rPr lang="en-US" i="1" smtClean="0"/>
              <a:t>actions for </a:t>
            </a:r>
          </a:p>
          <a:p>
            <a:r>
              <a:rPr lang="en-US" i="1" smtClean="0"/>
              <a:t>achieving </a:t>
            </a:r>
            <a:r>
              <a:rPr lang="en-US" i="1" smtClean="0">
                <a:solidFill>
                  <a:srgbClr val="00B0F0"/>
                </a:solidFill>
              </a:rPr>
              <a:t>on(a,b);</a:t>
            </a:r>
          </a:p>
          <a:p>
            <a:r>
              <a:rPr lang="en-US" i="1" smtClean="0"/>
              <a:t>red is for actions</a:t>
            </a:r>
          </a:p>
          <a:p>
            <a:r>
              <a:rPr lang="en-US" i="1" smtClean="0"/>
              <a:t>for achieving </a:t>
            </a:r>
            <a:r>
              <a:rPr lang="en-US" i="1" smtClean="0">
                <a:solidFill>
                  <a:srgbClr val="FF0000"/>
                </a:solidFill>
              </a:rPr>
              <a:t>on(b,c)</a:t>
            </a:r>
            <a:endParaRPr lang="en-US" i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17148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</TotalTime>
  <Words>620</Words>
  <Application>Microsoft Office PowerPoint</Application>
  <PresentationFormat>On-screen Show (4:3)</PresentationFormat>
  <Paragraphs>177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Lohit Devanagari</vt:lpstr>
      <vt:lpstr>Symbol</vt:lpstr>
      <vt:lpstr>Times New Roman</vt:lpstr>
      <vt:lpstr>WenQuanYi Zen Hei</vt:lpstr>
      <vt:lpstr>Office Theme</vt:lpstr>
      <vt:lpstr>Planning</vt:lpstr>
      <vt:lpstr>PDDL - Planning Domain Description Language</vt:lpstr>
      <vt:lpstr>Example of operators from Blocksworld</vt:lpstr>
      <vt:lpstr>PowerPoint Presentation</vt:lpstr>
      <vt:lpstr>Goal Regression</vt:lpstr>
      <vt:lpstr>PowerPoint Presentation</vt:lpstr>
      <vt:lpstr>PowerPoint Presentation</vt:lpstr>
      <vt:lpstr>PowerPoint Presentation</vt:lpstr>
      <vt:lpstr>Subgoal Interactions</vt:lpstr>
      <vt:lpstr>Other Planners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Planning</dc:title>
  <dc:creator>Tom</dc:creator>
  <cp:lastModifiedBy>Tom</cp:lastModifiedBy>
  <cp:revision>33</cp:revision>
  <dcterms:created xsi:type="dcterms:W3CDTF">2018-11-14T17:11:32Z</dcterms:created>
  <dcterms:modified xsi:type="dcterms:W3CDTF">2018-11-15T17:55:06Z</dcterms:modified>
</cp:coreProperties>
</file>