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59" r:id="rId7"/>
    <p:sldId id="263" r:id="rId8"/>
    <p:sldId id="265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7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5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5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5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3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8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3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8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5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0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828F8-201D-48D4-AD2F-60A175F0A57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EF39-8EAB-4695-BD71-B4B8ADD92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9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finding a sequence of actions to achieve goals</a:t>
            </a:r>
          </a:p>
          <a:p>
            <a:r>
              <a:rPr lang="en-US" smtClean="0"/>
              <a:t>requires reasoning about actions</a:t>
            </a:r>
          </a:p>
          <a:p>
            <a:r>
              <a:rPr lang="en-US" smtClean="0"/>
              <a:t>knowledge-level representation of the successor() function in search</a:t>
            </a:r>
          </a:p>
          <a:p>
            <a:r>
              <a:rPr lang="en-US" smtClean="0"/>
              <a:t>assumptions: </a:t>
            </a:r>
          </a:p>
          <a:p>
            <a:pPr lvl="1"/>
            <a:r>
              <a:rPr lang="en-US" smtClean="0"/>
              <a:t>actions are discrete (state changes) and deterministic (no probability of failure)</a:t>
            </a:r>
          </a:p>
          <a:p>
            <a:pPr lvl="1"/>
            <a:r>
              <a:rPr lang="en-US" smtClean="0"/>
              <a:t>goals are conjunctive (not disjunctive goals or maintenance goals, which require more complex algs)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86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Planners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84238" cy="4351338"/>
          </a:xfrm>
        </p:spPr>
        <p:txBody>
          <a:bodyPr/>
          <a:lstStyle/>
          <a:p>
            <a:r>
              <a:rPr lang="en-US" smtClean="0"/>
              <a:t>SatPlan - translate into a Boolean Satifiability Problem</a:t>
            </a:r>
            <a:endParaRPr lang="en-US"/>
          </a:p>
          <a:p>
            <a:r>
              <a:rPr lang="en-US"/>
              <a:t>Binary Decision </a:t>
            </a:r>
            <a:r>
              <a:rPr lang="en-US" smtClean="0"/>
              <a:t>Diagrams</a:t>
            </a:r>
          </a:p>
          <a:p>
            <a:r>
              <a:rPr lang="en-US" smtClean="0"/>
              <a:t>graph-based planners (POP, GraphPlan)</a:t>
            </a:r>
            <a:endParaRPr lang="en-US"/>
          </a:p>
          <a:p>
            <a:r>
              <a:rPr lang="en-US" smtClean="0"/>
              <a:t>abstraction planners (ABSTRIPS)</a:t>
            </a:r>
          </a:p>
          <a:p>
            <a:r>
              <a:rPr lang="en-US" smtClean="0"/>
              <a:t>hierarchical planners</a:t>
            </a:r>
          </a:p>
          <a:p>
            <a:r>
              <a:rPr lang="en-US" smtClean="0"/>
              <a:t>uncertainty planners</a:t>
            </a:r>
          </a:p>
          <a:p>
            <a:r>
              <a:rPr lang="en-US" smtClean="0"/>
              <a:t>schedulers</a:t>
            </a:r>
          </a:p>
          <a:p>
            <a:endParaRPr lang="en-US"/>
          </a:p>
          <a:p>
            <a:r>
              <a:rPr lang="en-US" smtClean="0"/>
              <a:t>complexity: NP-hard, PSPACE-complete (depending on expressiveness of operator language)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0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PDDL - Planning Domain Description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describing operators/actions</a:t>
            </a:r>
          </a:p>
          <a:p>
            <a:pPr lvl="1"/>
            <a:r>
              <a:rPr lang="en-US" sz="2800" smtClean="0"/>
              <a:t>effects:</a:t>
            </a:r>
          </a:p>
          <a:p>
            <a:pPr lvl="2"/>
            <a:r>
              <a:rPr lang="en-US" sz="2400" smtClean="0"/>
              <a:t>add-list: list of positive literals that will become true</a:t>
            </a:r>
          </a:p>
          <a:p>
            <a:pPr lvl="2"/>
            <a:r>
              <a:rPr lang="en-US" sz="2400" smtClean="0"/>
              <a:t>delete-list: list of negative literals that will become false</a:t>
            </a:r>
          </a:p>
          <a:p>
            <a:pPr lvl="1"/>
            <a:r>
              <a:rPr lang="en-US" sz="2800" smtClean="0"/>
              <a:t>pre-conditions:</a:t>
            </a:r>
          </a:p>
          <a:p>
            <a:pPr lvl="2"/>
            <a:r>
              <a:rPr lang="en-US" sz="2400" smtClean="0"/>
              <a:t>list of literals that must be satisfied to execute action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0251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 of operators from Blocksworld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9407"/>
            <a:ext cx="7685033" cy="4747556"/>
          </a:xfrm>
        </p:spPr>
        <p:txBody>
          <a:bodyPr/>
          <a:lstStyle/>
          <a:p>
            <a:r>
              <a:rPr lang="en-US" smtClean="0"/>
              <a:t>pickup(x,y):</a:t>
            </a:r>
            <a:endParaRPr lang="en-US"/>
          </a:p>
          <a:p>
            <a:pPr lvl="1"/>
            <a:r>
              <a:rPr lang="en-US" smtClean="0"/>
              <a:t>pre-conds</a:t>
            </a:r>
            <a:r>
              <a:rPr lang="en-US"/>
              <a:t>: on(x,y),clear(x</a:t>
            </a:r>
            <a:r>
              <a:rPr lang="en-US" smtClean="0"/>
              <a:t>),gripperEmpty()</a:t>
            </a:r>
            <a:endParaRPr lang="en-US"/>
          </a:p>
          <a:p>
            <a:pPr lvl="1"/>
            <a:r>
              <a:rPr lang="en-US" smtClean="0"/>
              <a:t>effects</a:t>
            </a:r>
            <a:r>
              <a:rPr lang="en-US"/>
              <a:t>: holding(x),clear(y</a:t>
            </a:r>
            <a:r>
              <a:rPr lang="en-US" smtClean="0"/>
              <a:t>),</a:t>
            </a:r>
            <a:r>
              <a:rPr lang="en-US">
                <a:sym typeface="Symbol" panose="05050102010706020507" pitchFamily="18" charset="2"/>
              </a:rPr>
              <a:t></a:t>
            </a:r>
            <a:r>
              <a:rPr lang="en-US"/>
              <a:t>on(x,y</a:t>
            </a:r>
            <a:r>
              <a:rPr lang="en-US" smtClean="0"/>
              <a:t>),</a:t>
            </a:r>
            <a:r>
              <a:rPr lang="en-US" smtClean="0">
                <a:sym typeface="Symbol" panose="05050102010706020507" pitchFamily="18" charset="2"/>
              </a:rPr>
              <a:t></a:t>
            </a:r>
            <a:r>
              <a:rPr lang="en-US" smtClean="0"/>
              <a:t> </a:t>
            </a:r>
            <a:r>
              <a:rPr lang="en-US"/>
              <a:t>gripperEmpty</a:t>
            </a:r>
            <a:r>
              <a:rPr lang="en-US" smtClean="0"/>
              <a:t>()</a:t>
            </a:r>
            <a:endParaRPr lang="en-US"/>
          </a:p>
          <a:p>
            <a:r>
              <a:rPr lang="en-US" smtClean="0"/>
              <a:t>puton(x,y):</a:t>
            </a:r>
            <a:endParaRPr lang="en-US"/>
          </a:p>
          <a:p>
            <a:pPr lvl="1"/>
            <a:r>
              <a:rPr lang="en-US" smtClean="0"/>
              <a:t>pre-conds</a:t>
            </a:r>
            <a:r>
              <a:rPr lang="en-US"/>
              <a:t>: holding(x),clear(y)</a:t>
            </a:r>
          </a:p>
          <a:p>
            <a:pPr lvl="1"/>
            <a:r>
              <a:rPr lang="en-US" smtClean="0"/>
              <a:t>effects</a:t>
            </a:r>
            <a:r>
              <a:rPr lang="en-US"/>
              <a:t>: on(x,y),clear(x</a:t>
            </a:r>
            <a:r>
              <a:rPr lang="en-US" smtClean="0"/>
              <a:t>),gripperEmpty(),</a:t>
            </a:r>
            <a:r>
              <a:rPr lang="en-US" smtClean="0">
                <a:sym typeface="Symbol" panose="05050102010706020507" pitchFamily="18" charset="2"/>
              </a:rPr>
              <a:t></a:t>
            </a:r>
            <a:r>
              <a:rPr lang="en-US" smtClean="0"/>
              <a:t>holding(x), </a:t>
            </a:r>
            <a:r>
              <a:rPr lang="en-US" smtClean="0">
                <a:sym typeface="Symbol" panose="05050102010706020507" pitchFamily="18" charset="2"/>
              </a:rPr>
              <a:t></a:t>
            </a:r>
            <a:r>
              <a:rPr lang="en-US"/>
              <a:t>clear(y</a:t>
            </a:r>
            <a:r>
              <a:rPr lang="en-US" smtClean="0"/>
              <a:t>), </a:t>
            </a:r>
            <a:endParaRPr lang="en-US"/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4290" y="6043752"/>
            <a:ext cx="2396359" cy="84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518" y="5623338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0262" y="5218690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4249" y="5618083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8235" y="5628593"/>
            <a:ext cx="32733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D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93076" y="4435669"/>
            <a:ext cx="336331" cy="383628"/>
            <a:chOff x="1566041" y="4593021"/>
            <a:chExt cx="336331" cy="38362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734207" y="4593021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566041" y="4782207"/>
              <a:ext cx="33633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571297" y="4787462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97117" y="4787463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4629806" y="6049007"/>
            <a:ext cx="2396359" cy="84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61034" y="5628593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55778" y="4656388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9765" y="5623338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43751" y="5633848"/>
            <a:ext cx="32733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D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840013" y="4440924"/>
            <a:ext cx="336331" cy="383628"/>
            <a:chOff x="1566041" y="4593021"/>
            <a:chExt cx="336331" cy="38362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734207" y="4593021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66041" y="4782207"/>
              <a:ext cx="33633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71297" y="4787462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897117" y="4787463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2795752" y="5276496"/>
            <a:ext cx="169216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53407" y="4982206"/>
            <a:ext cx="12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pickup(B,A)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0" y="6190896"/>
            <a:ext cx="4300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pre-conds: on(B,A), clear(B), gripperEmpty()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626160" y="6211669"/>
            <a:ext cx="283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Effects: holding(B), clear(A), </a:t>
            </a:r>
          </a:p>
          <a:p>
            <a:r>
              <a:rPr lang="en-US" smtClean="0"/>
              <a:t>¬on(B,A), ¬gripperEmpty()</a:t>
            </a:r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62952" y="4435366"/>
            <a:ext cx="2081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note: for simplicity, assume the table is always clear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6026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41131"/>
            <a:ext cx="7886700" cy="5535832"/>
          </a:xfrm>
        </p:spPr>
        <p:txBody>
          <a:bodyPr/>
          <a:lstStyle/>
          <a:p>
            <a:r>
              <a:rPr lang="en-US" smtClean="0"/>
              <a:t>State Progression</a:t>
            </a:r>
          </a:p>
          <a:p>
            <a:pPr lvl="1"/>
            <a:r>
              <a:rPr lang="en-US" smtClean="0"/>
              <a:t>given a set of literals describing a state, compute the description of the successor state for a given action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9846" y="2084261"/>
            <a:ext cx="6170151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smtClean="0"/>
              <a:t>Progress(State,Op) = State \ Del(Op)</a:t>
            </a:r>
            <a:r>
              <a:rPr lang="en-US" sz="2400" smtClean="0">
                <a:sym typeface="Symbol" panose="05050102010706020507" pitchFamily="18" charset="2"/>
              </a:rPr>
              <a:t> Add(Op)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903890" y="4519449"/>
            <a:ext cx="2396359" cy="84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35118" y="4099035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29862" y="3694387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3849" y="4093780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17835" y="4104290"/>
            <a:ext cx="32733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97269" y="2848304"/>
            <a:ext cx="336331" cy="383628"/>
            <a:chOff x="1566041" y="4593021"/>
            <a:chExt cx="336331" cy="38362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734207" y="4593021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66041" y="4782207"/>
              <a:ext cx="33633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71297" y="4787462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897117" y="4787463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5239406" y="4524704"/>
            <a:ext cx="2396359" cy="84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70634" y="4104290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96909" y="3079533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9365" y="4099035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3351" y="4109545"/>
            <a:ext cx="32733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D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481144" y="2864069"/>
            <a:ext cx="336331" cy="383628"/>
            <a:chOff x="1566041" y="4593021"/>
            <a:chExt cx="336331" cy="38362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734207" y="4593021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566041" y="4782207"/>
              <a:ext cx="33633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71297" y="4787462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897117" y="4787463"/>
              <a:ext cx="1" cy="1891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3405352" y="3752193"/>
            <a:ext cx="169216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63007" y="3457903"/>
            <a:ext cx="12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pickup(B,A)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7766" y="5023945"/>
            <a:ext cx="23153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76363" algn="l"/>
              </a:tabLst>
            </a:pPr>
            <a:r>
              <a:rPr lang="en-US" u="sng" smtClean="0"/>
              <a:t>State s1:</a:t>
            </a:r>
          </a:p>
          <a:p>
            <a:pPr>
              <a:tabLst>
                <a:tab pos="1376363" algn="l"/>
              </a:tabLst>
            </a:pPr>
            <a:r>
              <a:rPr lang="en-US" smtClean="0">
                <a:solidFill>
                  <a:srgbClr val="FF0000"/>
                </a:solidFill>
              </a:rPr>
              <a:t>on(B,A)</a:t>
            </a:r>
            <a:r>
              <a:rPr lang="en-US" smtClean="0"/>
              <a:t>	</a:t>
            </a:r>
            <a:r>
              <a:rPr lang="en-US" smtClean="0">
                <a:solidFill>
                  <a:srgbClr val="FF0000"/>
                </a:solidFill>
              </a:rPr>
              <a:t>clear(B)</a:t>
            </a:r>
          </a:p>
          <a:p>
            <a:pPr>
              <a:tabLst>
                <a:tab pos="1376363" algn="l"/>
              </a:tabLst>
            </a:pPr>
            <a:r>
              <a:rPr lang="en-US" smtClean="0"/>
              <a:t>on(A,table)	clear(C)</a:t>
            </a:r>
          </a:p>
          <a:p>
            <a:pPr>
              <a:tabLst>
                <a:tab pos="1376363" algn="l"/>
              </a:tabLst>
            </a:pPr>
            <a:r>
              <a:rPr lang="en-US" smtClean="0"/>
              <a:t>on(C,table)	clear(D)</a:t>
            </a:r>
          </a:p>
          <a:p>
            <a:pPr>
              <a:tabLst>
                <a:tab pos="1376363" algn="l"/>
              </a:tabLst>
            </a:pPr>
            <a:r>
              <a:rPr lang="en-US" smtClean="0"/>
              <a:t>on(D,table)	</a:t>
            </a:r>
            <a:r>
              <a:rPr lang="en-US" smtClean="0">
                <a:solidFill>
                  <a:srgbClr val="FF0000"/>
                </a:solidFill>
              </a:rPr>
              <a:t>GE()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92263" y="4934607"/>
            <a:ext cx="33771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76363" algn="l"/>
              </a:tabLst>
            </a:pPr>
            <a:r>
              <a:rPr lang="en-US" u="sng" smtClean="0"/>
              <a:t>State s2=Progress(s1,pickup(B,A)):</a:t>
            </a:r>
          </a:p>
          <a:p>
            <a:pPr>
              <a:tabLst>
                <a:tab pos="1376363" algn="l"/>
              </a:tabLst>
            </a:pPr>
            <a:r>
              <a:rPr lang="en-US" smtClean="0"/>
              <a:t>	</a:t>
            </a:r>
            <a:r>
              <a:rPr lang="en-US" smtClean="0">
                <a:solidFill>
                  <a:srgbClr val="00B050"/>
                </a:solidFill>
              </a:rPr>
              <a:t>clear(A)</a:t>
            </a:r>
          </a:p>
          <a:p>
            <a:pPr>
              <a:tabLst>
                <a:tab pos="1376363" algn="l"/>
              </a:tabLst>
            </a:pPr>
            <a:r>
              <a:rPr lang="en-US" smtClean="0"/>
              <a:t>on(A,table)	clear(C)</a:t>
            </a:r>
          </a:p>
          <a:p>
            <a:pPr>
              <a:tabLst>
                <a:tab pos="1376363" algn="l"/>
              </a:tabLst>
            </a:pPr>
            <a:r>
              <a:rPr lang="en-US" smtClean="0"/>
              <a:t>on(C,table)	clear(D)</a:t>
            </a:r>
          </a:p>
          <a:p>
            <a:pPr>
              <a:tabLst>
                <a:tab pos="1376363" algn="l"/>
              </a:tabLst>
            </a:pPr>
            <a:r>
              <a:rPr lang="en-US" smtClean="0"/>
              <a:t>on(D,table)	</a:t>
            </a:r>
            <a:r>
              <a:rPr lang="en-US" smtClean="0">
                <a:solidFill>
                  <a:srgbClr val="00B050"/>
                </a:solidFill>
              </a:rPr>
              <a:t>holding(B)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81655" y="6488668"/>
            <a:ext cx="154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red=delete-list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218386" y="6488668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green=add-list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6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 Regression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instead of forward State-Space Search (SSS)...</a:t>
            </a:r>
          </a:p>
          <a:p>
            <a:r>
              <a:rPr lang="en-US" smtClean="0"/>
              <a:t>Principle of Means-Ends Analysis (Newell&amp;Simon)</a:t>
            </a:r>
          </a:p>
          <a:p>
            <a:pPr lvl="1"/>
            <a:r>
              <a:rPr lang="en-US" smtClean="0"/>
              <a:t>identify a </a:t>
            </a:r>
            <a:r>
              <a:rPr lang="en-US" i="1" smtClean="0"/>
              <a:t>difference</a:t>
            </a:r>
            <a:r>
              <a:rPr lang="en-US" smtClean="0"/>
              <a:t> between the </a:t>
            </a:r>
            <a:r>
              <a:rPr lang="en-US"/>
              <a:t>current and goal </a:t>
            </a:r>
            <a:r>
              <a:rPr lang="en-US" smtClean="0"/>
              <a:t>state, and find an operator that achieves that predicate as an effect</a:t>
            </a:r>
          </a:p>
          <a:p>
            <a:r>
              <a:rPr lang="en-US" smtClean="0"/>
              <a:t>more efficient than SSS because it is goal-directed</a:t>
            </a:r>
          </a:p>
          <a:p>
            <a:pPr lvl="1"/>
            <a:r>
              <a:rPr lang="en-US" smtClean="0"/>
              <a:t>form plan by working backwards from goal(s) - reduce to sub-goals</a:t>
            </a:r>
          </a:p>
          <a:p>
            <a:pPr lvl="1"/>
            <a:r>
              <a:rPr lang="en-US" smtClean="0"/>
              <a:t>analogous to Back-chaining inference (recursive)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1" y="0"/>
            <a:ext cx="7017026" cy="3584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590" y="3567321"/>
            <a:ext cx="6499201" cy="419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8130" y="4097879"/>
            <a:ext cx="6878350" cy="27601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331" y="278295"/>
            <a:ext cx="1333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from </a:t>
            </a:r>
          </a:p>
          <a:p>
            <a:r>
              <a:rPr lang="en-US" smtClean="0"/>
              <a:t>Weld (1994)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843" y="3578088"/>
            <a:ext cx="1844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Regress() funtion: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8722" y="4472608"/>
            <a:ext cx="1267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consistency</a:t>
            </a:r>
          </a:p>
          <a:p>
            <a:r>
              <a:rPr lang="en-US" smtClean="0">
                <a:solidFill>
                  <a:srgbClr val="00B050"/>
                </a:solidFill>
              </a:rPr>
              <a:t>check: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979" y="3565927"/>
            <a:ext cx="846228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Regress(Goals,Op) = </a:t>
            </a:r>
            <a:r>
              <a:rPr lang="en-US" sz="2400"/>
              <a:t>G</a:t>
            </a:r>
            <a:r>
              <a:rPr lang="en-US" sz="2400" smtClean="0"/>
              <a:t>oals \ </a:t>
            </a:r>
            <a:r>
              <a:rPr lang="en-US" sz="2400"/>
              <a:t>A</a:t>
            </a:r>
            <a:r>
              <a:rPr lang="en-US" sz="2400" smtClean="0"/>
              <a:t>dd(Op)</a:t>
            </a:r>
            <a:r>
              <a:rPr lang="en-US" sz="2400" smtClean="0">
                <a:sym typeface="Symbol" panose="05050102010706020507" pitchFamily="18" charset="2"/>
              </a:rPr>
              <a:t> Precond(Op)</a:t>
            </a:r>
            <a:endParaRPr lang="en-US" sz="2400"/>
          </a:p>
        </p:txBody>
      </p:sp>
      <p:sp>
        <p:nvSpPr>
          <p:cNvPr id="2" name="Rectangle 1"/>
          <p:cNvSpPr/>
          <p:nvPr/>
        </p:nvSpPr>
        <p:spPr>
          <a:xfrm>
            <a:off x="5672667" y="2421467"/>
            <a:ext cx="1270000" cy="32173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69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3728"/>
            <a:ext cx="4079985" cy="5246106"/>
          </a:xfrm>
        </p:spPr>
        <p:txBody>
          <a:bodyPr/>
          <a:lstStyle/>
          <a:p>
            <a:r>
              <a:rPr lang="en-US" smtClean="0"/>
              <a:t>Example of Goal Regr</a:t>
            </a:r>
          </a:p>
          <a:p>
            <a:pPr lvl="1"/>
            <a:r>
              <a:rPr lang="en-US" smtClean="0"/>
              <a:t>goal: on(a,b),on(b,c)</a:t>
            </a:r>
          </a:p>
          <a:p>
            <a:pPr lvl="1"/>
            <a:r>
              <a:rPr lang="en-US" smtClean="0"/>
              <a:t>In </a:t>
            </a:r>
            <a:r>
              <a:rPr lang="en-US"/>
              <a:t>each step, </a:t>
            </a:r>
            <a:r>
              <a:rPr lang="en-US" u="sng" smtClean="0"/>
              <a:t>underline</a:t>
            </a:r>
            <a:r>
              <a:rPr lang="en-US" smtClean="0"/>
              <a:t> </a:t>
            </a:r>
            <a:r>
              <a:rPr lang="en-US"/>
              <a:t>the selected subgoal </a:t>
            </a:r>
            <a:r>
              <a:rPr lang="en-US" smtClean="0"/>
              <a:t>to be achieved; becomes </a:t>
            </a:r>
            <a:r>
              <a:rPr lang="en-US"/>
              <a:t>an </a:t>
            </a:r>
            <a:r>
              <a:rPr lang="en-US" u="sng"/>
              <a:t>effect</a:t>
            </a:r>
            <a:r>
              <a:rPr lang="en-US"/>
              <a:t> of the action underneath that is selected to achieve it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can be read-off plan backwards: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smtClean="0"/>
              <a:t>pickup(b,table)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smtClean="0"/>
              <a:t>puton(b,c)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smtClean="0"/>
              <a:t>pickup(a,table)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smtClean="0"/>
              <a:t>puton(a,b)</a:t>
            </a:r>
          </a:p>
          <a:p>
            <a:pPr lvl="1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13644" y="1921256"/>
            <a:ext cx="1594800" cy="58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044387" y="1475390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533118" y="1470135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27104" y="1480645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63732" y="1932979"/>
            <a:ext cx="1594800" cy="58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769165" y="592810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765527" y="1039731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77192" y="1492368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29871" y="2331175"/>
            <a:ext cx="5122556" cy="4108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u="sng" smtClean="0"/>
              <a:t>on(a,b)</a:t>
            </a:r>
            <a:r>
              <a:rPr lang="en-US" smtClean="0"/>
              <a:t>,on(b,c) = </a:t>
            </a:r>
            <a:r>
              <a:rPr lang="en-US" smtClean="0">
                <a:sym typeface="Symbol" panose="05050102010706020507" pitchFamily="18" charset="2"/>
              </a:rPr>
              <a:t>S</a:t>
            </a:r>
            <a:r>
              <a:rPr lang="en-US" baseline="-25000" smtClean="0">
                <a:sym typeface="Symbol" panose="05050102010706020507" pitchFamily="18" charset="2"/>
              </a:rPr>
              <a:t>goal</a:t>
            </a:r>
            <a:endParaRPr lang="en-US" smtClean="0"/>
          </a:p>
          <a:p>
            <a:pPr>
              <a:lnSpc>
                <a:spcPct val="150000"/>
              </a:lnSpc>
            </a:pPr>
            <a:r>
              <a:rPr lang="en-US"/>
              <a:t>	</a:t>
            </a:r>
            <a:r>
              <a:rPr lang="en-US" smtClean="0">
                <a:sym typeface="Symbol" panose="05050102010706020507" pitchFamily="18" charset="2"/>
              </a:rPr>
              <a:t></a:t>
            </a:r>
            <a:r>
              <a:rPr lang="en-US" i="1" smtClean="0"/>
              <a:t>puton(a,b)</a:t>
            </a:r>
          </a:p>
          <a:p>
            <a:pPr>
              <a:lnSpc>
                <a:spcPct val="150000"/>
              </a:lnSpc>
            </a:pPr>
            <a:r>
              <a:rPr lang="en-US" u="sng" smtClean="0"/>
              <a:t>holding(a)</a:t>
            </a:r>
            <a:r>
              <a:rPr lang="en-US" smtClean="0"/>
              <a:t>,clear(b),on(b,c)</a:t>
            </a:r>
          </a:p>
          <a:p>
            <a:pPr>
              <a:lnSpc>
                <a:spcPct val="150000"/>
              </a:lnSpc>
            </a:pPr>
            <a:r>
              <a:rPr lang="en-US"/>
              <a:t>	</a:t>
            </a:r>
            <a:r>
              <a:rPr lang="en-US">
                <a:sym typeface="Symbol" panose="05050102010706020507" pitchFamily="18" charset="2"/>
              </a:rPr>
              <a:t>  </a:t>
            </a:r>
            <a:r>
              <a:rPr lang="en-US" i="1" smtClean="0"/>
              <a:t>pickup(a,table)</a:t>
            </a:r>
          </a:p>
          <a:p>
            <a:pPr>
              <a:lnSpc>
                <a:spcPct val="150000"/>
              </a:lnSpc>
            </a:pPr>
            <a:r>
              <a:rPr lang="en-US" smtClean="0"/>
              <a:t>on(a,table),clear(b),clear(a),GE,</a:t>
            </a:r>
            <a:r>
              <a:rPr lang="en-US" u="sng" smtClean="0"/>
              <a:t>on(b,c)</a:t>
            </a:r>
          </a:p>
          <a:p>
            <a:pPr>
              <a:lnSpc>
                <a:spcPct val="150000"/>
              </a:lnSpc>
            </a:pPr>
            <a:r>
              <a:rPr lang="en-US" smtClean="0"/>
              <a:t>	</a:t>
            </a:r>
            <a:r>
              <a:rPr lang="en-US">
                <a:sym typeface="Symbol" panose="05050102010706020507" pitchFamily="18" charset="2"/>
              </a:rPr>
              <a:t>  </a:t>
            </a:r>
            <a:r>
              <a:rPr lang="en-US" i="1" smtClean="0"/>
              <a:t>puton(b,c</a:t>
            </a:r>
            <a:r>
              <a:rPr lang="en-US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mtClean="0"/>
              <a:t>on(a,table),</a:t>
            </a:r>
            <a:r>
              <a:rPr lang="en-US" u="sng" smtClean="0"/>
              <a:t>holding(b)</a:t>
            </a:r>
            <a:r>
              <a:rPr lang="en-US" smtClean="0"/>
              <a:t>,clear(c),clear(a)</a:t>
            </a:r>
          </a:p>
          <a:p>
            <a:pPr>
              <a:lnSpc>
                <a:spcPct val="150000"/>
              </a:lnSpc>
            </a:pPr>
            <a:r>
              <a:rPr lang="en-US"/>
              <a:t>	</a:t>
            </a:r>
            <a:r>
              <a:rPr lang="en-US">
                <a:sym typeface="Symbol" panose="05050102010706020507" pitchFamily="18" charset="2"/>
              </a:rPr>
              <a:t>  </a:t>
            </a:r>
            <a:r>
              <a:rPr lang="en-US" i="1" smtClean="0"/>
              <a:t>pickup(b,table)</a:t>
            </a:r>
          </a:p>
          <a:p>
            <a:pPr>
              <a:lnSpc>
                <a:spcPct val="150000"/>
              </a:lnSpc>
            </a:pPr>
            <a:r>
              <a:rPr lang="en-US"/>
              <a:t>on(a,table</a:t>
            </a:r>
            <a:r>
              <a:rPr lang="en-US" smtClean="0"/>
              <a:t>),on(b,table),clear(b),clear(c</a:t>
            </a:r>
            <a:r>
              <a:rPr lang="en-US"/>
              <a:t>),clear(a</a:t>
            </a:r>
            <a:r>
              <a:rPr lang="en-US" smtClean="0"/>
              <a:t>)</a:t>
            </a:r>
            <a:r>
              <a:rPr lang="en-US" smtClean="0">
                <a:sym typeface="Symbol" panose="05050102010706020507" pitchFamily="18" charset="2"/>
              </a:rPr>
              <a:t> S</a:t>
            </a:r>
            <a:r>
              <a:rPr lang="en-US" baseline="-25000" smtClean="0">
                <a:sym typeface="Symbol" panose="05050102010706020507" pitchFamily="18" charset="2"/>
              </a:rPr>
              <a:t>init</a:t>
            </a:r>
            <a:endParaRPr lang="en-US" baseline="-25000"/>
          </a:p>
          <a:p>
            <a:r>
              <a:rPr lang="en-US"/>
              <a:t>	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366311" y="88292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ym typeface="Symbol" panose="05050102010706020507" pitchFamily="18" charset="2"/>
              </a:rPr>
              <a:t>S</a:t>
            </a:r>
            <a:r>
              <a:rPr lang="en-US" baseline="-25000" smtClean="0">
                <a:sym typeface="Symbol" panose="05050102010706020507" pitchFamily="18" charset="2"/>
              </a:rPr>
              <a:t>init</a:t>
            </a: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03708" y="923122"/>
            <a:ext cx="552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ym typeface="Symbol" panose="05050102010706020507" pitchFamily="18" charset="2"/>
              </a:rPr>
              <a:t>S</a:t>
            </a:r>
            <a:r>
              <a:rPr lang="en-US" baseline="-25000" smtClean="0">
                <a:sym typeface="Symbol" panose="05050102010706020507" pitchFamily="18" charset="2"/>
              </a:rPr>
              <a:t>goal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197223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0917"/>
            <a:ext cx="4079985" cy="4502485"/>
          </a:xfrm>
        </p:spPr>
        <p:txBody>
          <a:bodyPr/>
          <a:lstStyle/>
          <a:p>
            <a:r>
              <a:rPr lang="en-US" b="1" smtClean="0"/>
              <a:t>Goal-Regression can involve Back-tracking</a:t>
            </a:r>
          </a:p>
          <a:p>
            <a:pPr lvl="1"/>
            <a:r>
              <a:rPr lang="en-US" smtClean="0"/>
              <a:t>choice-points depend on choices of which subgoal to achieve, and which operator to use</a:t>
            </a:r>
          </a:p>
          <a:p>
            <a:pPr lvl="1"/>
            <a:r>
              <a:rPr lang="en-US" smtClean="0"/>
              <a:t>for example, if we chose on(b,c) first, the Goal-Regression would have failed, because there is not plan that ends in putting b on c</a:t>
            </a:r>
          </a:p>
          <a:p>
            <a:pPr lvl="1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13644" y="1328446"/>
            <a:ext cx="1594800" cy="58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044387" y="882580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533118" y="877325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27104" y="887835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63732" y="1340169"/>
            <a:ext cx="1594800" cy="58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769165" y="0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765527" y="446921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77192" y="899558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29871" y="1738365"/>
            <a:ext cx="4026230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mtClean="0"/>
              <a:t>on(a,b),</a:t>
            </a:r>
            <a:r>
              <a:rPr lang="en-US" u="sng" smtClean="0"/>
              <a:t>on(b,c)</a:t>
            </a:r>
            <a:r>
              <a:rPr lang="en-US" smtClean="0"/>
              <a:t> = </a:t>
            </a:r>
            <a:r>
              <a:rPr lang="en-US" smtClean="0">
                <a:sym typeface="Symbol" panose="05050102010706020507" pitchFamily="18" charset="2"/>
              </a:rPr>
              <a:t>S</a:t>
            </a:r>
            <a:r>
              <a:rPr lang="en-US" baseline="-25000" smtClean="0">
                <a:sym typeface="Symbol" panose="05050102010706020507" pitchFamily="18" charset="2"/>
              </a:rPr>
              <a:t>goal</a:t>
            </a:r>
            <a:endParaRPr lang="en-US" smtClean="0"/>
          </a:p>
          <a:p>
            <a:pPr>
              <a:lnSpc>
                <a:spcPct val="150000"/>
              </a:lnSpc>
            </a:pPr>
            <a:r>
              <a:rPr lang="en-US" smtClean="0"/>
              <a:t>	</a:t>
            </a:r>
            <a:r>
              <a:rPr lang="en-US" smtClean="0">
                <a:sym typeface="Symbol" panose="05050102010706020507" pitchFamily="18" charset="2"/>
              </a:rPr>
              <a:t></a:t>
            </a:r>
            <a:r>
              <a:rPr lang="en-US" i="1" smtClean="0"/>
              <a:t>puton(b,c)</a:t>
            </a:r>
          </a:p>
          <a:p>
            <a:pPr>
              <a:lnSpc>
                <a:spcPct val="150000"/>
              </a:lnSpc>
            </a:pPr>
            <a:r>
              <a:rPr lang="en-US" smtClean="0">
                <a:solidFill>
                  <a:srgbClr val="FF0000"/>
                </a:solidFill>
              </a:rPr>
              <a:t>on(a,b),</a:t>
            </a:r>
            <a:r>
              <a:rPr lang="en-US" u="sng" smtClean="0">
                <a:solidFill>
                  <a:srgbClr val="FF0000"/>
                </a:solidFill>
              </a:rPr>
              <a:t>holding(b)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n-US" smtClean="0"/>
              <a:t>clear(c)</a:t>
            </a:r>
          </a:p>
          <a:p>
            <a:pPr>
              <a:lnSpc>
                <a:spcPct val="150000"/>
              </a:lnSpc>
            </a:pPr>
            <a:r>
              <a:rPr lang="en-US" smtClean="0"/>
              <a:t>	</a:t>
            </a:r>
            <a:r>
              <a:rPr lang="en-US" smtClean="0">
                <a:sym typeface="Symbol" panose="05050102010706020507" pitchFamily="18" charset="2"/>
              </a:rPr>
              <a:t>  </a:t>
            </a:r>
            <a:r>
              <a:rPr lang="en-US" i="1" smtClean="0"/>
              <a:t>pickup(b,table)</a:t>
            </a:r>
          </a:p>
          <a:p>
            <a:pPr marL="0" lvl="1">
              <a:lnSpc>
                <a:spcPct val="150000"/>
              </a:lnSpc>
            </a:pPr>
            <a:r>
              <a:rPr lang="en-US" i="1" smtClean="0">
                <a:solidFill>
                  <a:srgbClr val="FF0000"/>
                </a:solidFill>
              </a:rPr>
              <a:t>inconsistent</a:t>
            </a:r>
            <a:r>
              <a:rPr lang="en-US" i="1" smtClean="0"/>
              <a:t>, so would have to back-track</a:t>
            </a:r>
          </a:p>
          <a:p>
            <a:pPr>
              <a:lnSpc>
                <a:spcPct val="150000"/>
              </a:lnSpc>
            </a:pPr>
            <a:endParaRPr lang="en-US" i="1" smtClean="0"/>
          </a:p>
          <a:p>
            <a:pPr>
              <a:lnSpc>
                <a:spcPct val="150000"/>
              </a:lnSpc>
            </a:pPr>
            <a:endParaRPr lang="en-US" baseline="-25000" smtClean="0"/>
          </a:p>
          <a:p>
            <a:pPr>
              <a:lnSpc>
                <a:spcPct val="150000"/>
              </a:lnSpc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	</a:t>
            </a: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66311" y="29011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ym typeface="Symbol" panose="05050102010706020507" pitchFamily="18" charset="2"/>
              </a:rPr>
              <a:t>S</a:t>
            </a:r>
            <a:r>
              <a:rPr lang="en-US" baseline="-25000" smtClean="0">
                <a:sym typeface="Symbol" panose="05050102010706020507" pitchFamily="18" charset="2"/>
              </a:rPr>
              <a:t>init</a:t>
            </a: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03708" y="330312"/>
            <a:ext cx="552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ym typeface="Symbol" panose="05050102010706020507" pitchFamily="18" charset="2"/>
              </a:rPr>
              <a:t>S</a:t>
            </a:r>
            <a:r>
              <a:rPr lang="en-US" baseline="-25000" smtClean="0">
                <a:sym typeface="Symbol" panose="05050102010706020507" pitchFamily="18" charset="2"/>
              </a:rPr>
              <a:t>goal</a:t>
            </a:r>
            <a:endParaRPr lang="en-US" baseline="-25000"/>
          </a:p>
        </p:txBody>
      </p:sp>
      <p:sp>
        <p:nvSpPr>
          <p:cNvPr id="2" name="Rectangle 1"/>
          <p:cNvSpPr/>
          <p:nvPr/>
        </p:nvSpPr>
        <p:spPr>
          <a:xfrm>
            <a:off x="4864545" y="4029195"/>
            <a:ext cx="216815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/>
              <a:t>on(a,b),on(b,c) = </a:t>
            </a:r>
            <a:r>
              <a:rPr lang="en-US">
                <a:sym typeface="Symbol" panose="05050102010706020507" pitchFamily="18" charset="2"/>
              </a:rPr>
              <a:t>S</a:t>
            </a:r>
            <a:r>
              <a:rPr lang="en-US" baseline="-25000">
                <a:sym typeface="Symbol" panose="05050102010706020507" pitchFamily="18" charset="2"/>
              </a:rPr>
              <a:t>goal</a:t>
            </a:r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330840" y="4551903"/>
            <a:ext cx="924448" cy="663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807947" y="4531807"/>
            <a:ext cx="894304" cy="643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39357" y="4530523"/>
            <a:ext cx="1146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/>
              <a:t>puton(b,c)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38284" y="4440088"/>
            <a:ext cx="116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puton(a,b)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39531" y="5364536"/>
            <a:ext cx="1575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/>
              <a:t>pickup(b,table)</a:t>
            </a: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663732" y="5256963"/>
            <a:ext cx="894304" cy="643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687367" y="5256963"/>
            <a:ext cx="885929" cy="621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646504" y="5394681"/>
            <a:ext cx="116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puton(a,b)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187958" y="5356163"/>
            <a:ext cx="1575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pickup(a,table</a:t>
            </a:r>
            <a:r>
              <a:rPr lang="en-US" i="1"/>
              <a:t>)</a:t>
            </a:r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4334190" y="5258638"/>
            <a:ext cx="894304" cy="643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357825" y="5258638"/>
            <a:ext cx="885929" cy="621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035608" y="5336066"/>
            <a:ext cx="1146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puton(b,c)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75973" y="5923002"/>
            <a:ext cx="29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43683" y="5938576"/>
            <a:ext cx="492370" cy="562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583431" y="5959064"/>
            <a:ext cx="116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puton(a,b)</a:t>
            </a: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633672" y="6488668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80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52855"/>
            <a:ext cx="43434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Subgoal Interactions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152" y="1494029"/>
            <a:ext cx="4475914" cy="4351338"/>
          </a:xfrm>
        </p:spPr>
        <p:txBody>
          <a:bodyPr/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+mj-lt"/>
                <a:ea typeface="WenQuanYi Zen Hei"/>
                <a:cs typeface="Lohit Devanagari"/>
              </a:rPr>
              <a:t>when achieving one subgoal undoes the achievement of another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+mj-lt"/>
                <a:ea typeface="WenQuanYi Zen Hei"/>
                <a:cs typeface="Lohit Devanagari"/>
              </a:rPr>
              <a:t>Sussman Anomaly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ea typeface="WenQuanYi Zen Hei"/>
                <a:cs typeface="Times New Roman" panose="02020603050405020304" pitchFamily="18" charset="0"/>
              </a:rPr>
              <a:t>goal</a:t>
            </a:r>
            <a:r>
              <a:rPr lang="en-US" altLang="en-US">
                <a:ea typeface="WenQuanYi Zen Hei"/>
                <a:cs typeface="Times New Roman" panose="02020603050405020304" pitchFamily="18" charset="0"/>
              </a:rPr>
              <a:t>: on(a,b), on(b,c</a:t>
            </a:r>
            <a:r>
              <a:rPr lang="en-US" altLang="en-US" smtClean="0">
                <a:ea typeface="WenQuanYi Zen Hei"/>
                <a:cs typeface="Times New Roman" panose="02020603050405020304" pitchFamily="18" charset="0"/>
              </a:rPr>
              <a:t>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cs typeface="Times New Roman" panose="02020603050405020304" pitchFamily="18" charset="0"/>
              </a:rPr>
              <a:t>The lesson is that we need </a:t>
            </a:r>
            <a:r>
              <a:rPr lang="en-US" altLang="en-US" sz="2400" i="1" smtClean="0">
                <a:cs typeface="Times New Roman" panose="02020603050405020304" pitchFamily="18" charset="0"/>
              </a:rPr>
              <a:t>non-linear planners</a:t>
            </a:r>
            <a:r>
              <a:rPr lang="en-US" altLang="en-US" sz="2400" smtClean="0">
                <a:cs typeface="Times New Roman" panose="02020603050405020304" pitchFamily="18" charset="0"/>
              </a:rPr>
              <a:t> that</a:t>
            </a:r>
            <a:r>
              <a:rPr lang="en-US" altLang="en-US" sz="2400" i="1" smtClean="0">
                <a:cs typeface="Times New Roman" panose="02020603050405020304" pitchFamily="18" charset="0"/>
              </a:rPr>
              <a:t> interleave actions</a:t>
            </a:r>
            <a:r>
              <a:rPr lang="en-US" altLang="en-US" sz="2400" smtClean="0">
                <a:cs typeface="Times New Roman" panose="02020603050405020304" pitchFamily="18" charset="0"/>
              </a:rPr>
              <a:t>, rather than solving one subgoal at a time</a:t>
            </a:r>
            <a:endParaRPr lang="en-US" altLang="en-US" sz="2400"/>
          </a:p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176" y="4222372"/>
            <a:ext cx="1594800" cy="58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97047" y="3786555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11087" y="3781299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07492" y="3781761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15908" y="4224046"/>
            <a:ext cx="1594800" cy="58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28972" y="3758083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5189" y="2878623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16902" y="3321211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5850" y="5510235"/>
            <a:ext cx="1594800" cy="58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6351" y="4632290"/>
            <a:ext cx="31771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112761" y="5069162"/>
            <a:ext cx="3097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09166" y="5069624"/>
            <a:ext cx="30809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566787" y="2552281"/>
            <a:ext cx="10048" cy="1115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97415" y="2562330"/>
            <a:ext cx="1758462" cy="1286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54321" y="2662814"/>
            <a:ext cx="1276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try</a:t>
            </a:r>
          </a:p>
          <a:p>
            <a:r>
              <a:rPr lang="en-US" smtClean="0"/>
              <a:t>achieving</a:t>
            </a:r>
          </a:p>
          <a:p>
            <a:r>
              <a:rPr lang="en-US" smtClean="0"/>
              <a:t>on(a,b) first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191459" y="2523812"/>
            <a:ext cx="12633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try</a:t>
            </a:r>
          </a:p>
          <a:p>
            <a:r>
              <a:rPr lang="en-US" smtClean="0"/>
              <a:t>achieving</a:t>
            </a:r>
          </a:p>
          <a:p>
            <a:r>
              <a:rPr lang="en-US" smtClean="0"/>
              <a:t>on(b,c) first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14716" y="4411226"/>
            <a:ext cx="1761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now, to </a:t>
            </a:r>
          </a:p>
          <a:p>
            <a:r>
              <a:rPr lang="en-US" smtClean="0"/>
              <a:t>achieve on(a,b),</a:t>
            </a:r>
          </a:p>
          <a:p>
            <a:r>
              <a:rPr lang="en-US" smtClean="0"/>
              <a:t>I have to unstack</a:t>
            </a:r>
          </a:p>
          <a:p>
            <a:r>
              <a:rPr lang="en-US" smtClean="0"/>
              <a:t>them...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96189" y="5657671"/>
            <a:ext cx="1761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now, to </a:t>
            </a:r>
          </a:p>
          <a:p>
            <a:r>
              <a:rPr lang="en-US" smtClean="0"/>
              <a:t>achieve on(b,c),</a:t>
            </a:r>
          </a:p>
          <a:p>
            <a:r>
              <a:rPr lang="en-US" smtClean="0"/>
              <a:t>I have to unstack</a:t>
            </a:r>
          </a:p>
          <a:p>
            <a:r>
              <a:rPr lang="en-US" smtClean="0"/>
              <a:t>them...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717512" y="4381081"/>
            <a:ext cx="20097" cy="663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1595" y="5103674"/>
            <a:ext cx="25160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solution: </a:t>
            </a:r>
            <a:r>
              <a:rPr lang="en-US" smtClean="0">
                <a:solidFill>
                  <a:srgbClr val="00B0F0"/>
                </a:solidFill>
              </a:rPr>
              <a:t>pickup(c,a)</a:t>
            </a:r>
          </a:p>
          <a:p>
            <a:r>
              <a:rPr lang="en-US">
                <a:solidFill>
                  <a:srgbClr val="00B0F0"/>
                </a:solidFill>
              </a:rPr>
              <a:t>	</a:t>
            </a:r>
            <a:r>
              <a:rPr lang="en-US" smtClean="0">
                <a:solidFill>
                  <a:srgbClr val="00B0F0"/>
                </a:solidFill>
              </a:rPr>
              <a:t>puton(c,table)</a:t>
            </a:r>
          </a:p>
          <a:p>
            <a:r>
              <a:rPr lang="en-US"/>
              <a:t>	</a:t>
            </a:r>
            <a:r>
              <a:rPr lang="en-US" smtClean="0">
                <a:solidFill>
                  <a:srgbClr val="FF0000"/>
                </a:solidFill>
              </a:rPr>
              <a:t>pickup(b,table)</a:t>
            </a:r>
          </a:p>
          <a:p>
            <a:r>
              <a:rPr lang="en-US">
                <a:solidFill>
                  <a:srgbClr val="FF0000"/>
                </a:solidFill>
              </a:rPr>
              <a:t>	</a:t>
            </a:r>
            <a:r>
              <a:rPr lang="en-US" smtClean="0">
                <a:solidFill>
                  <a:srgbClr val="FF0000"/>
                </a:solidFill>
              </a:rPr>
              <a:t>puton(b,c)</a:t>
            </a:r>
          </a:p>
          <a:p>
            <a:r>
              <a:rPr lang="en-US"/>
              <a:t>	</a:t>
            </a:r>
            <a:r>
              <a:rPr lang="en-US" smtClean="0">
                <a:solidFill>
                  <a:srgbClr val="00B0F0"/>
                </a:solidFill>
              </a:rPr>
              <a:t>pickup(a,table)</a:t>
            </a:r>
          </a:p>
          <a:p>
            <a:r>
              <a:rPr lang="en-US">
                <a:solidFill>
                  <a:srgbClr val="00B0F0"/>
                </a:solidFill>
              </a:rPr>
              <a:t>	</a:t>
            </a:r>
            <a:r>
              <a:rPr lang="en-US" smtClean="0">
                <a:solidFill>
                  <a:srgbClr val="00B0F0"/>
                </a:solidFill>
              </a:rPr>
              <a:t>puton(a,b)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03973" y="5164852"/>
            <a:ext cx="21054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blue is for</a:t>
            </a:r>
          </a:p>
          <a:p>
            <a:r>
              <a:rPr lang="en-US" i="1" smtClean="0"/>
              <a:t>actions for </a:t>
            </a:r>
          </a:p>
          <a:p>
            <a:r>
              <a:rPr lang="en-US" i="1" smtClean="0"/>
              <a:t>achieving </a:t>
            </a:r>
            <a:r>
              <a:rPr lang="en-US" i="1" smtClean="0">
                <a:solidFill>
                  <a:srgbClr val="00B0F0"/>
                </a:solidFill>
              </a:rPr>
              <a:t>on(a,b);</a:t>
            </a:r>
          </a:p>
          <a:p>
            <a:r>
              <a:rPr lang="en-US" i="1" smtClean="0"/>
              <a:t>red is for actions</a:t>
            </a:r>
          </a:p>
          <a:p>
            <a:r>
              <a:rPr lang="en-US" i="1" smtClean="0"/>
              <a:t>for achieving </a:t>
            </a:r>
            <a:r>
              <a:rPr lang="en-US" i="1" smtClean="0">
                <a:solidFill>
                  <a:srgbClr val="FF0000"/>
                </a:solidFill>
              </a:rPr>
              <a:t>on(b,c)</a:t>
            </a:r>
            <a:endParaRPr lang="en-US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1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620</Words>
  <Application>Microsoft Office PowerPoint</Application>
  <PresentationFormat>On-screen Show (4:3)</PresentationFormat>
  <Paragraphs>177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Lohit Devanagari</vt:lpstr>
      <vt:lpstr>Symbol</vt:lpstr>
      <vt:lpstr>Times New Roman</vt:lpstr>
      <vt:lpstr>WenQuanYi Zen Hei</vt:lpstr>
      <vt:lpstr>Office Theme</vt:lpstr>
      <vt:lpstr>Planning</vt:lpstr>
      <vt:lpstr>PDDL - Planning Domain Description Language</vt:lpstr>
      <vt:lpstr>Example of operators from Blocksworld</vt:lpstr>
      <vt:lpstr>PowerPoint Presentation</vt:lpstr>
      <vt:lpstr>Goal Regression</vt:lpstr>
      <vt:lpstr>PowerPoint Presentation</vt:lpstr>
      <vt:lpstr>PowerPoint Presentation</vt:lpstr>
      <vt:lpstr>PowerPoint Presentation</vt:lpstr>
      <vt:lpstr>Subgoal Interactions</vt:lpstr>
      <vt:lpstr>Other Planners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Tom</dc:creator>
  <cp:lastModifiedBy>Tom</cp:lastModifiedBy>
  <cp:revision>33</cp:revision>
  <dcterms:created xsi:type="dcterms:W3CDTF">2018-11-14T17:11:32Z</dcterms:created>
  <dcterms:modified xsi:type="dcterms:W3CDTF">2018-11-15T17:55:06Z</dcterms:modified>
</cp:coreProperties>
</file>