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58" r:id="rId6"/>
    <p:sldId id="259" r:id="rId7"/>
    <p:sldId id="262" r:id="rId8"/>
    <p:sldId id="264" r:id="rId9"/>
    <p:sldId id="285" r:id="rId10"/>
    <p:sldId id="284" r:id="rId11"/>
    <p:sldId id="286" r:id="rId12"/>
    <p:sldId id="266" r:id="rId13"/>
    <p:sldId id="265" r:id="rId14"/>
    <p:sldId id="267" r:id="rId15"/>
    <p:sldId id="272" r:id="rId16"/>
    <p:sldId id="268" r:id="rId17"/>
    <p:sldId id="277" r:id="rId18"/>
    <p:sldId id="269" r:id="rId19"/>
    <p:sldId id="275" r:id="rId20"/>
    <p:sldId id="274" r:id="rId21"/>
    <p:sldId id="276" r:id="rId22"/>
    <p:sldId id="271" r:id="rId23"/>
    <p:sldId id="278" r:id="rId24"/>
    <p:sldId id="281" r:id="rId25"/>
    <p:sldId id="280" r:id="rId26"/>
    <p:sldId id="279" r:id="rId27"/>
    <p:sldId id="282" r:id="rId28"/>
    <p:sldId id="288" r:id="rId29"/>
    <p:sldId id="283"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91" d="100"/>
          <a:sy n="91" d="100"/>
        </p:scale>
        <p:origin x="1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EFFDA7-D9E2-43B0-A6FE-95486FC9BFA7}"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166E5-3139-4CF0-928A-16B4AF1B9D58}" type="slidenum">
              <a:rPr lang="en-US" smtClean="0"/>
              <a:t>‹#›</a:t>
            </a:fld>
            <a:endParaRPr lang="en-US"/>
          </a:p>
        </p:txBody>
      </p:sp>
    </p:spTree>
    <p:extLst>
      <p:ext uri="{BB962C8B-B14F-4D97-AF65-F5344CB8AC3E}">
        <p14:creationId xmlns:p14="http://schemas.microsoft.com/office/powerpoint/2010/main" val="92327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FFDA7-D9E2-43B0-A6FE-95486FC9BFA7}"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166E5-3139-4CF0-928A-16B4AF1B9D58}" type="slidenum">
              <a:rPr lang="en-US" smtClean="0"/>
              <a:t>‹#›</a:t>
            </a:fld>
            <a:endParaRPr lang="en-US"/>
          </a:p>
        </p:txBody>
      </p:sp>
    </p:spTree>
    <p:extLst>
      <p:ext uri="{BB962C8B-B14F-4D97-AF65-F5344CB8AC3E}">
        <p14:creationId xmlns:p14="http://schemas.microsoft.com/office/powerpoint/2010/main" val="222157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FFDA7-D9E2-43B0-A6FE-95486FC9BFA7}"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166E5-3139-4CF0-928A-16B4AF1B9D58}" type="slidenum">
              <a:rPr lang="en-US" smtClean="0"/>
              <a:t>‹#›</a:t>
            </a:fld>
            <a:endParaRPr lang="en-US"/>
          </a:p>
        </p:txBody>
      </p:sp>
    </p:spTree>
    <p:extLst>
      <p:ext uri="{BB962C8B-B14F-4D97-AF65-F5344CB8AC3E}">
        <p14:creationId xmlns:p14="http://schemas.microsoft.com/office/powerpoint/2010/main" val="55337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FFDA7-D9E2-43B0-A6FE-95486FC9BFA7}"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166E5-3139-4CF0-928A-16B4AF1B9D58}" type="slidenum">
              <a:rPr lang="en-US" smtClean="0"/>
              <a:t>‹#›</a:t>
            </a:fld>
            <a:endParaRPr lang="en-US"/>
          </a:p>
        </p:txBody>
      </p:sp>
    </p:spTree>
    <p:extLst>
      <p:ext uri="{BB962C8B-B14F-4D97-AF65-F5344CB8AC3E}">
        <p14:creationId xmlns:p14="http://schemas.microsoft.com/office/powerpoint/2010/main" val="237217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FFDA7-D9E2-43B0-A6FE-95486FC9BFA7}"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166E5-3139-4CF0-928A-16B4AF1B9D58}" type="slidenum">
              <a:rPr lang="en-US" smtClean="0"/>
              <a:t>‹#›</a:t>
            </a:fld>
            <a:endParaRPr lang="en-US"/>
          </a:p>
        </p:txBody>
      </p:sp>
    </p:spTree>
    <p:extLst>
      <p:ext uri="{BB962C8B-B14F-4D97-AF65-F5344CB8AC3E}">
        <p14:creationId xmlns:p14="http://schemas.microsoft.com/office/powerpoint/2010/main" val="327141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EFFDA7-D9E2-43B0-A6FE-95486FC9BFA7}"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166E5-3139-4CF0-928A-16B4AF1B9D58}" type="slidenum">
              <a:rPr lang="en-US" smtClean="0"/>
              <a:t>‹#›</a:t>
            </a:fld>
            <a:endParaRPr lang="en-US"/>
          </a:p>
        </p:txBody>
      </p:sp>
    </p:spTree>
    <p:extLst>
      <p:ext uri="{BB962C8B-B14F-4D97-AF65-F5344CB8AC3E}">
        <p14:creationId xmlns:p14="http://schemas.microsoft.com/office/powerpoint/2010/main" val="3498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EFFDA7-D9E2-43B0-A6FE-95486FC9BFA7}"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166E5-3139-4CF0-928A-16B4AF1B9D58}" type="slidenum">
              <a:rPr lang="en-US" smtClean="0"/>
              <a:t>‹#›</a:t>
            </a:fld>
            <a:endParaRPr lang="en-US"/>
          </a:p>
        </p:txBody>
      </p:sp>
    </p:spTree>
    <p:extLst>
      <p:ext uri="{BB962C8B-B14F-4D97-AF65-F5344CB8AC3E}">
        <p14:creationId xmlns:p14="http://schemas.microsoft.com/office/powerpoint/2010/main" val="90841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EFFDA7-D9E2-43B0-A6FE-95486FC9BFA7}"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166E5-3139-4CF0-928A-16B4AF1B9D58}" type="slidenum">
              <a:rPr lang="en-US" smtClean="0"/>
              <a:t>‹#›</a:t>
            </a:fld>
            <a:endParaRPr lang="en-US"/>
          </a:p>
        </p:txBody>
      </p:sp>
    </p:spTree>
    <p:extLst>
      <p:ext uri="{BB962C8B-B14F-4D97-AF65-F5344CB8AC3E}">
        <p14:creationId xmlns:p14="http://schemas.microsoft.com/office/powerpoint/2010/main" val="135488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FFDA7-D9E2-43B0-A6FE-95486FC9BFA7}"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166E5-3139-4CF0-928A-16B4AF1B9D58}" type="slidenum">
              <a:rPr lang="en-US" smtClean="0"/>
              <a:t>‹#›</a:t>
            </a:fld>
            <a:endParaRPr lang="en-US"/>
          </a:p>
        </p:txBody>
      </p:sp>
    </p:spTree>
    <p:extLst>
      <p:ext uri="{BB962C8B-B14F-4D97-AF65-F5344CB8AC3E}">
        <p14:creationId xmlns:p14="http://schemas.microsoft.com/office/powerpoint/2010/main" val="15308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FFDA7-D9E2-43B0-A6FE-95486FC9BFA7}"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166E5-3139-4CF0-928A-16B4AF1B9D58}" type="slidenum">
              <a:rPr lang="en-US" smtClean="0"/>
              <a:t>‹#›</a:t>
            </a:fld>
            <a:endParaRPr lang="en-US"/>
          </a:p>
        </p:txBody>
      </p:sp>
    </p:spTree>
    <p:extLst>
      <p:ext uri="{BB962C8B-B14F-4D97-AF65-F5344CB8AC3E}">
        <p14:creationId xmlns:p14="http://schemas.microsoft.com/office/powerpoint/2010/main" val="414364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FFDA7-D9E2-43B0-A6FE-95486FC9BFA7}"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166E5-3139-4CF0-928A-16B4AF1B9D58}" type="slidenum">
              <a:rPr lang="en-US" smtClean="0"/>
              <a:t>‹#›</a:t>
            </a:fld>
            <a:endParaRPr lang="en-US"/>
          </a:p>
        </p:txBody>
      </p:sp>
    </p:spTree>
    <p:extLst>
      <p:ext uri="{BB962C8B-B14F-4D97-AF65-F5344CB8AC3E}">
        <p14:creationId xmlns:p14="http://schemas.microsoft.com/office/powerpoint/2010/main" val="205770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FFDA7-D9E2-43B0-A6FE-95486FC9BFA7}" type="datetimeFigureOut">
              <a:rPr lang="en-US" smtClean="0"/>
              <a:t>12/4/2018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166E5-3139-4CF0-928A-16B4AF1B9D58}" type="slidenum">
              <a:rPr lang="en-US" smtClean="0"/>
              <a:t>‹#›</a:t>
            </a:fld>
            <a:endParaRPr lang="en-US"/>
          </a:p>
        </p:txBody>
      </p:sp>
    </p:spTree>
    <p:extLst>
      <p:ext uri="{BB962C8B-B14F-4D97-AF65-F5344CB8AC3E}">
        <p14:creationId xmlns:p14="http://schemas.microsoft.com/office/powerpoint/2010/main" val="1318093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emf"/><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Machine Learning</a:t>
            </a:r>
            <a:endParaRPr lang="en-US"/>
          </a:p>
        </p:txBody>
      </p:sp>
      <p:sp>
        <p:nvSpPr>
          <p:cNvPr id="5" name="Content Placeholder 4"/>
          <p:cNvSpPr>
            <a:spLocks noGrp="1"/>
          </p:cNvSpPr>
          <p:nvPr>
            <p:ph idx="1"/>
          </p:nvPr>
        </p:nvSpPr>
        <p:spPr>
          <a:xfrm>
            <a:off x="628649" y="1825625"/>
            <a:ext cx="8052895" cy="4351338"/>
          </a:xfrm>
        </p:spPr>
        <p:txBody>
          <a:bodyPr/>
          <a:lstStyle/>
          <a:p>
            <a:r>
              <a:rPr lang="en-US" smtClean="0"/>
              <a:t>induction vs. deduction</a:t>
            </a:r>
          </a:p>
          <a:p>
            <a:r>
              <a:rPr lang="en-US" smtClean="0"/>
              <a:t>generalization from examples</a:t>
            </a:r>
          </a:p>
          <a:p>
            <a:r>
              <a:rPr lang="en-US" smtClean="0"/>
              <a:t>making AI program adaptive (learn from experience)</a:t>
            </a:r>
          </a:p>
          <a:p>
            <a:r>
              <a:rPr lang="en-US" smtClean="0"/>
              <a:t>types of learning:</a:t>
            </a:r>
          </a:p>
          <a:p>
            <a:pPr lvl="1"/>
            <a:r>
              <a:rPr lang="en-US" smtClean="0"/>
              <a:t>supervised - given labeled example</a:t>
            </a:r>
          </a:p>
          <a:p>
            <a:pPr lvl="1"/>
            <a:r>
              <a:rPr lang="en-US" smtClean="0"/>
              <a:t>unsupervised - given unlabeled observations</a:t>
            </a:r>
          </a:p>
          <a:p>
            <a:pPr lvl="1"/>
            <a:r>
              <a:rPr lang="en-US" smtClean="0"/>
              <a:t>reinforcement - given delayed feedback/rewards</a:t>
            </a:r>
            <a:endParaRPr lang="en-US"/>
          </a:p>
        </p:txBody>
      </p:sp>
    </p:spTree>
    <p:extLst>
      <p:ext uri="{BB962C8B-B14F-4D97-AF65-F5344CB8AC3E}">
        <p14:creationId xmlns:p14="http://schemas.microsoft.com/office/powerpoint/2010/main" val="397155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46538"/>
            <a:ext cx="7886700" cy="5630425"/>
          </a:xfrm>
        </p:spPr>
        <p:txBody>
          <a:bodyPr/>
          <a:lstStyle/>
          <a:p>
            <a:r>
              <a:rPr lang="en-US" smtClean="0"/>
              <a:t>there are </a:t>
            </a:r>
            <a:r>
              <a:rPr lang="en-US" i="1" smtClean="0"/>
              <a:t>many</a:t>
            </a:r>
            <a:r>
              <a:rPr lang="en-US" smtClean="0"/>
              <a:t> more DNF expressions than conjunctions - do we need them?</a:t>
            </a:r>
          </a:p>
          <a:p>
            <a:r>
              <a:rPr lang="en-US" smtClean="0"/>
              <a:t>yes, if the target concept could be </a:t>
            </a:r>
            <a:r>
              <a:rPr lang="en-US" i="1" smtClean="0"/>
              <a:t>disjunctive</a:t>
            </a:r>
            <a:r>
              <a:rPr lang="en-US" smtClean="0"/>
              <a:t> (like separate clusters of examples in different parts of space</a:t>
            </a:r>
          </a:p>
          <a:p>
            <a:r>
              <a:rPr lang="en-US" smtClean="0"/>
              <a:t>consider learning y=a</a:t>
            </a:r>
            <a:r>
              <a:rPr lang="en-US" smtClean="0">
                <a:sym typeface="Symbol" panose="05050102010706020507" pitchFamily="18" charset="2"/>
              </a:rPr>
              <a:t>b=(a</a:t>
            </a:r>
            <a:r>
              <a:rPr lang="en-US" smtClean="0"/>
              <a:t>^¬b)v(b^¬a)</a:t>
            </a:r>
          </a:p>
          <a:p>
            <a:pPr lvl="1"/>
            <a:r>
              <a:rPr lang="en-US" smtClean="0"/>
              <a:t>cannot be learned with just conjunctions</a:t>
            </a:r>
            <a:endParaRPr lang="en-US"/>
          </a:p>
        </p:txBody>
      </p:sp>
      <p:pic>
        <p:nvPicPr>
          <p:cNvPr id="4" name="Picture 3"/>
          <p:cNvPicPr>
            <a:picLocks noChangeAspect="1"/>
          </p:cNvPicPr>
          <p:nvPr/>
        </p:nvPicPr>
        <p:blipFill>
          <a:blip r:embed="rId2"/>
          <a:stretch>
            <a:fillRect/>
          </a:stretch>
        </p:blipFill>
        <p:spPr>
          <a:xfrm>
            <a:off x="458080" y="3949627"/>
            <a:ext cx="7940792" cy="2414387"/>
          </a:xfrm>
          <a:prstGeom prst="rect">
            <a:avLst/>
          </a:prstGeom>
        </p:spPr>
      </p:pic>
    </p:spTree>
    <p:extLst>
      <p:ext uri="{BB962C8B-B14F-4D97-AF65-F5344CB8AC3E}">
        <p14:creationId xmlns:p14="http://schemas.microsoft.com/office/powerpoint/2010/main" val="230175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Space of Hypotheses</a:t>
            </a:r>
            <a:endParaRPr lang="en-US"/>
          </a:p>
        </p:txBody>
      </p:sp>
      <p:sp>
        <p:nvSpPr>
          <p:cNvPr id="3" name="Content Placeholder 2"/>
          <p:cNvSpPr>
            <a:spLocks noGrp="1"/>
          </p:cNvSpPr>
          <p:nvPr>
            <p:ph idx="1"/>
          </p:nvPr>
        </p:nvSpPr>
        <p:spPr>
          <a:xfrm>
            <a:off x="628650" y="1608083"/>
            <a:ext cx="7886700" cy="4568880"/>
          </a:xfrm>
        </p:spPr>
        <p:txBody>
          <a:bodyPr/>
          <a:lstStyle/>
          <a:p>
            <a:r>
              <a:rPr lang="en-US" smtClean="0"/>
              <a:t>determined by form (representation) of hypotheses</a:t>
            </a:r>
          </a:p>
          <a:p>
            <a:r>
              <a:rPr lang="en-US" smtClean="0"/>
              <a:t>a rectangle? sphere? ellipsoid? non-axis-parallel?</a:t>
            </a:r>
          </a:p>
          <a:p>
            <a:r>
              <a:rPr lang="en-US" smtClean="0"/>
              <a:t>multiple rectangles? spheres?</a:t>
            </a:r>
          </a:p>
          <a:p>
            <a:pPr lvl="1"/>
            <a:r>
              <a:rPr lang="en-US" smtClean="0"/>
              <a:t>harder to learn (more parameters), but there could be a better fit (especially if the concept is disjunctive)</a:t>
            </a:r>
          </a:p>
        </p:txBody>
      </p:sp>
      <p:cxnSp>
        <p:nvCxnSpPr>
          <p:cNvPr id="24" name="Straight Connector 23"/>
          <p:cNvCxnSpPr/>
          <p:nvPr/>
        </p:nvCxnSpPr>
        <p:spPr>
          <a:xfrm>
            <a:off x="6195848" y="3883571"/>
            <a:ext cx="0" cy="2638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180082" y="6500646"/>
            <a:ext cx="2538249" cy="5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045668" y="4440619"/>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166537" y="4635061"/>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350468" y="4745419"/>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460827" y="4361792"/>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120758" y="4808481"/>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00800" y="5118536"/>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425558" y="5113281"/>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758151" y="5202619"/>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437586" y="5638799"/>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730357" y="4892565"/>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208579" y="5412827"/>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403020" y="5186854"/>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145517" y="5822730"/>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07820" y="5491654"/>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830207" y="5433848"/>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698827" y="5680840"/>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2963917" y="3857295"/>
            <a:ext cx="0" cy="2638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948151" y="6474370"/>
            <a:ext cx="2538249" cy="5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4813737" y="4414343"/>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934606" y="4608785"/>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118537" y="4719143"/>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28896" y="4335516"/>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888827" y="4782205"/>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68869" y="5092260"/>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193627" y="5087005"/>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26220" y="5176343"/>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205655" y="5612523"/>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98426" y="4866289"/>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976648" y="5386551"/>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171089" y="5160578"/>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913586" y="5796454"/>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475889" y="5465378"/>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598276" y="5407572"/>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466896" y="5654564"/>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147144" y="3857295"/>
            <a:ext cx="0" cy="2638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31378" y="6474370"/>
            <a:ext cx="2538249" cy="5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1996964" y="4414343"/>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117833" y="4608785"/>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301764" y="4719143"/>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412123" y="4335516"/>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072054" y="4782205"/>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52096" y="5092260"/>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376854" y="5087005"/>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09447" y="5176343"/>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88882" y="5612523"/>
            <a:ext cx="52552" cy="84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681653" y="4866289"/>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159875" y="5386551"/>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354316" y="5160578"/>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096813" y="5796454"/>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659116" y="5465378"/>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81503" y="5407572"/>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650123" y="5654564"/>
            <a:ext cx="52552" cy="84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0" y="4088524"/>
            <a:ext cx="2617076" cy="146093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31228" y="3920359"/>
            <a:ext cx="2322786" cy="1445172"/>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921876" y="4563534"/>
            <a:ext cx="1508234" cy="1244600"/>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50828" y="4240923"/>
            <a:ext cx="851337" cy="846083"/>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52400" y="4004441"/>
            <a:ext cx="1382110" cy="18077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04800" y="4414345"/>
            <a:ext cx="1860331" cy="85133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257503" y="4251434"/>
            <a:ext cx="2401614" cy="91965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0256143">
            <a:off x="5863887" y="4541165"/>
            <a:ext cx="3176780" cy="98020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5827102" y="2575034"/>
            <a:ext cx="3176780" cy="28780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016288" y="4693565"/>
            <a:ext cx="1719326" cy="11712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850343" y="4204138"/>
            <a:ext cx="883753"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5967220" y="4399275"/>
            <a:ext cx="3176780" cy="98020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596055" y="6488668"/>
            <a:ext cx="3708066" cy="369332"/>
          </a:xfrm>
          <a:prstGeom prst="rect">
            <a:avLst/>
          </a:prstGeom>
          <a:noFill/>
        </p:spPr>
        <p:txBody>
          <a:bodyPr wrap="none" rtlCol="0">
            <a:spAutoFit/>
          </a:bodyPr>
          <a:lstStyle/>
          <a:p>
            <a:r>
              <a:rPr lang="en-US" smtClean="0"/>
              <a:t>C=(0&lt;x&lt;4 &amp; 3&lt;y&lt;6) v (5&lt;x&lt;8 &amp; 4&lt;y&lt;7)</a:t>
            </a:r>
            <a:endParaRPr lang="en-US"/>
          </a:p>
        </p:txBody>
      </p:sp>
    </p:spTree>
    <p:extLst>
      <p:ext uri="{BB962C8B-B14F-4D97-AF65-F5344CB8AC3E}">
        <p14:creationId xmlns:p14="http://schemas.microsoft.com/office/powerpoint/2010/main" val="145115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Principles Behind Learning</a:t>
            </a:r>
          </a:p>
        </p:txBody>
      </p:sp>
      <p:sp>
        <p:nvSpPr>
          <p:cNvPr id="3" name="Content Placeholder 2"/>
          <p:cNvSpPr>
            <a:spLocks noGrp="1"/>
          </p:cNvSpPr>
          <p:nvPr>
            <p:ph idx="1"/>
          </p:nvPr>
        </p:nvSpPr>
        <p:spPr/>
        <p:txBody>
          <a:bodyPr>
            <a:normAutofit/>
          </a:bodyPr>
          <a:lstStyle/>
          <a:p>
            <a:r>
              <a:rPr lang="en-US"/>
              <a:t>Consistency</a:t>
            </a:r>
          </a:p>
          <a:p>
            <a:pPr lvl="1"/>
            <a:r>
              <a:rPr lang="en-US"/>
              <a:t>choose a hypothesis that is most consistent with the data (covers the positive examples but not negatives)</a:t>
            </a:r>
            <a:endParaRPr lang="en-US" sz="2800"/>
          </a:p>
          <a:p>
            <a:endParaRPr lang="en-US" smtClean="0"/>
          </a:p>
          <a:p>
            <a:r>
              <a:rPr lang="en-US" smtClean="0"/>
              <a:t>Bias - restrict the space of hypotheses </a:t>
            </a:r>
          </a:p>
          <a:p>
            <a:pPr lvl="1"/>
            <a:r>
              <a:rPr lang="en-US" smtClean="0"/>
              <a:t>constraint </a:t>
            </a:r>
            <a:r>
              <a:rPr lang="en-US"/>
              <a:t>on expressiveness</a:t>
            </a:r>
          </a:p>
          <a:p>
            <a:pPr lvl="1"/>
            <a:r>
              <a:rPr lang="en-US"/>
              <a:t>e.g. to only Boolean conjunctions, or linear equations</a:t>
            </a:r>
            <a:r>
              <a:rPr lang="en-US" sz="2800"/>
              <a:t>...</a:t>
            </a:r>
          </a:p>
          <a:p>
            <a:pPr lvl="1"/>
            <a:r>
              <a:rPr lang="en-US"/>
              <a:t>"No Free Lunch" Theorem - if there is no bias, learning is not possible, because any set of examples can be fit with some </a:t>
            </a:r>
            <a:r>
              <a:rPr lang="en-US" smtClean="0"/>
              <a:t>hypothesis description</a:t>
            </a:r>
            <a:endParaRPr lang="en-US"/>
          </a:p>
        </p:txBody>
      </p:sp>
    </p:spTree>
    <p:extLst>
      <p:ext uri="{BB962C8B-B14F-4D97-AF65-F5344CB8AC3E}">
        <p14:creationId xmlns:p14="http://schemas.microsoft.com/office/powerpoint/2010/main" val="22112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Principles Behind Learning</a:t>
            </a:r>
            <a:endParaRPr lang="en-US"/>
          </a:p>
        </p:txBody>
      </p:sp>
      <p:sp>
        <p:nvSpPr>
          <p:cNvPr id="3" name="Content Placeholder 2"/>
          <p:cNvSpPr>
            <a:spLocks noGrp="1"/>
          </p:cNvSpPr>
          <p:nvPr>
            <p:ph idx="1"/>
          </p:nvPr>
        </p:nvSpPr>
        <p:spPr>
          <a:xfrm>
            <a:off x="628650" y="1825625"/>
            <a:ext cx="7886700" cy="3650266"/>
          </a:xfrm>
        </p:spPr>
        <p:txBody>
          <a:bodyPr>
            <a:normAutofit/>
          </a:bodyPr>
          <a:lstStyle/>
          <a:p>
            <a:r>
              <a:rPr lang="en-US" smtClean="0"/>
              <a:t>Simplicity/Parsimony</a:t>
            </a:r>
          </a:p>
          <a:p>
            <a:pPr lvl="1"/>
            <a:r>
              <a:rPr lang="en-US" smtClean="0"/>
              <a:t>Ockham's Razor - all things being equal, prefer the </a:t>
            </a:r>
            <a:r>
              <a:rPr lang="en-US" i="1" smtClean="0"/>
              <a:t>simplest</a:t>
            </a:r>
            <a:r>
              <a:rPr lang="en-US" smtClean="0"/>
              <a:t> hypothesis that explains the data</a:t>
            </a:r>
          </a:p>
          <a:p>
            <a:endParaRPr lang="en-US" smtClean="0"/>
          </a:p>
          <a:p>
            <a:r>
              <a:rPr lang="en-US" smtClean="0"/>
              <a:t>Maximum Likelihood</a:t>
            </a:r>
          </a:p>
          <a:p>
            <a:pPr lvl="1"/>
            <a:r>
              <a:rPr lang="en-US" smtClean="0"/>
              <a:t>in cases where no hypothesis in H is perfectly </a:t>
            </a:r>
            <a:r>
              <a:rPr lang="en-US"/>
              <a:t>consistent </a:t>
            </a:r>
            <a:r>
              <a:rPr lang="en-US" smtClean="0"/>
              <a:t>with examples, use probability to choosest "closest" one</a:t>
            </a:r>
          </a:p>
          <a:p>
            <a:pPr lvl="1"/>
            <a:r>
              <a:rPr lang="en-US" smtClean="0"/>
              <a:t>h* = argmax P(h|data) = argmax P(data|h)P(h) </a:t>
            </a:r>
          </a:p>
        </p:txBody>
      </p:sp>
      <p:sp>
        <p:nvSpPr>
          <p:cNvPr id="4" name="TextBox 3"/>
          <p:cNvSpPr txBox="1"/>
          <p:nvPr/>
        </p:nvSpPr>
        <p:spPr>
          <a:xfrm>
            <a:off x="2093770" y="4996287"/>
            <a:ext cx="615874" cy="369332"/>
          </a:xfrm>
          <a:prstGeom prst="rect">
            <a:avLst/>
          </a:prstGeom>
          <a:noFill/>
        </p:spPr>
        <p:txBody>
          <a:bodyPr wrap="none" rtlCol="0">
            <a:spAutoFit/>
          </a:bodyPr>
          <a:lstStyle/>
          <a:p>
            <a:r>
              <a:rPr lang="en-US" smtClean="0"/>
              <a:t>h</a:t>
            </a:r>
            <a:r>
              <a:rPr lang="en-US" smtClean="0">
                <a:sym typeface="Symbol" panose="05050102010706020507" pitchFamily="18" charset="2"/>
              </a:rPr>
              <a:t>H</a:t>
            </a:r>
            <a:endParaRPr lang="en-US"/>
          </a:p>
        </p:txBody>
      </p:sp>
      <p:sp>
        <p:nvSpPr>
          <p:cNvPr id="5" name="TextBox 4"/>
          <p:cNvSpPr txBox="1"/>
          <p:nvPr/>
        </p:nvSpPr>
        <p:spPr>
          <a:xfrm>
            <a:off x="4555127" y="4993244"/>
            <a:ext cx="615874" cy="369332"/>
          </a:xfrm>
          <a:prstGeom prst="rect">
            <a:avLst/>
          </a:prstGeom>
          <a:noFill/>
        </p:spPr>
        <p:txBody>
          <a:bodyPr wrap="none" rtlCol="0">
            <a:spAutoFit/>
          </a:bodyPr>
          <a:lstStyle/>
          <a:p>
            <a:r>
              <a:rPr lang="en-US" smtClean="0"/>
              <a:t>h</a:t>
            </a:r>
            <a:r>
              <a:rPr lang="en-US" smtClean="0">
                <a:sym typeface="Symbol" panose="05050102010706020507" pitchFamily="18" charset="2"/>
              </a:rPr>
              <a:t>H</a:t>
            </a:r>
            <a:endParaRPr lang="en-US"/>
          </a:p>
        </p:txBody>
      </p:sp>
      <p:sp>
        <p:nvSpPr>
          <p:cNvPr id="6" name="TextBox 5"/>
          <p:cNvSpPr txBox="1"/>
          <p:nvPr/>
        </p:nvSpPr>
        <p:spPr>
          <a:xfrm>
            <a:off x="7262648" y="4771697"/>
            <a:ext cx="1790170" cy="369332"/>
          </a:xfrm>
          <a:prstGeom prst="rect">
            <a:avLst/>
          </a:prstGeom>
          <a:noFill/>
        </p:spPr>
        <p:txBody>
          <a:bodyPr wrap="none" rtlCol="0">
            <a:spAutoFit/>
          </a:bodyPr>
          <a:lstStyle/>
          <a:p>
            <a:r>
              <a:rPr lang="en-US" i="1" smtClean="0"/>
              <a:t>using Bayes' Rule</a:t>
            </a:r>
            <a:endParaRPr lang="en-US" i="1"/>
          </a:p>
        </p:txBody>
      </p:sp>
    </p:spTree>
    <p:extLst>
      <p:ext uri="{BB962C8B-B14F-4D97-AF65-F5344CB8AC3E}">
        <p14:creationId xmlns:p14="http://schemas.microsoft.com/office/powerpoint/2010/main" val="170463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Decision Trees</a:t>
            </a:r>
            <a:endParaRPr lang="en-US"/>
          </a:p>
        </p:txBody>
      </p:sp>
      <p:sp>
        <p:nvSpPr>
          <p:cNvPr id="3" name="Content Placeholder 2"/>
          <p:cNvSpPr>
            <a:spLocks noGrp="1"/>
          </p:cNvSpPr>
          <p:nvPr>
            <p:ph idx="1"/>
          </p:nvPr>
        </p:nvSpPr>
        <p:spPr>
          <a:xfrm>
            <a:off x="628650" y="1825625"/>
            <a:ext cx="8515350" cy="4351338"/>
          </a:xfrm>
        </p:spPr>
        <p:txBody>
          <a:bodyPr/>
          <a:lstStyle/>
          <a:p>
            <a:r>
              <a:rPr lang="en-US" smtClean="0"/>
              <a:t>splits are attribute tests, branches are outcomes</a:t>
            </a:r>
          </a:p>
          <a:p>
            <a:r>
              <a:rPr lang="en-US" smtClean="0"/>
              <a:t>leaves have class labels (for making new predictions)</a:t>
            </a:r>
          </a:p>
          <a:p>
            <a:r>
              <a:rPr lang="en-US" smtClean="0"/>
              <a:t>a decision tree can represent any DNF expression</a:t>
            </a:r>
            <a:endParaRPr lang="en-US"/>
          </a:p>
        </p:txBody>
      </p:sp>
      <p:pic>
        <p:nvPicPr>
          <p:cNvPr id="4" name="Picture 3"/>
          <p:cNvPicPr>
            <a:picLocks noChangeAspect="1"/>
          </p:cNvPicPr>
          <p:nvPr/>
        </p:nvPicPr>
        <p:blipFill>
          <a:blip r:embed="rId2"/>
          <a:stretch>
            <a:fillRect/>
          </a:stretch>
        </p:blipFill>
        <p:spPr>
          <a:xfrm>
            <a:off x="0" y="3343275"/>
            <a:ext cx="5636026" cy="3514725"/>
          </a:xfrm>
          <a:prstGeom prst="rect">
            <a:avLst/>
          </a:prstGeom>
        </p:spPr>
      </p:pic>
      <p:pic>
        <p:nvPicPr>
          <p:cNvPr id="5" name="Picture 4"/>
          <p:cNvPicPr>
            <a:picLocks noChangeAspect="1"/>
          </p:cNvPicPr>
          <p:nvPr/>
        </p:nvPicPr>
        <p:blipFill>
          <a:blip r:embed="rId3"/>
          <a:stretch>
            <a:fillRect/>
          </a:stretch>
        </p:blipFill>
        <p:spPr>
          <a:xfrm>
            <a:off x="4498087" y="3531771"/>
            <a:ext cx="4645913" cy="1057275"/>
          </a:xfrm>
          <a:prstGeom prst="rect">
            <a:avLst/>
          </a:prstGeom>
        </p:spPr>
      </p:pic>
      <p:sp>
        <p:nvSpPr>
          <p:cNvPr id="6" name="TextBox 5"/>
          <p:cNvSpPr txBox="1"/>
          <p:nvPr/>
        </p:nvSpPr>
        <p:spPr>
          <a:xfrm>
            <a:off x="5775158" y="4652211"/>
            <a:ext cx="2851358" cy="369332"/>
          </a:xfrm>
          <a:prstGeom prst="rect">
            <a:avLst/>
          </a:prstGeom>
          <a:noFill/>
        </p:spPr>
        <p:txBody>
          <a:bodyPr wrap="none" rtlCol="0">
            <a:spAutoFit/>
          </a:bodyPr>
          <a:lstStyle/>
          <a:p>
            <a:r>
              <a:rPr lang="en-US" b="1" i="1" smtClean="0"/>
              <a:t>→ LikeToPlayOutdoorSports</a:t>
            </a:r>
            <a:endParaRPr lang="en-US" b="1" i="1"/>
          </a:p>
        </p:txBody>
      </p:sp>
      <p:sp>
        <p:nvSpPr>
          <p:cNvPr id="7" name="TextBox 6"/>
          <p:cNvSpPr txBox="1"/>
          <p:nvPr/>
        </p:nvSpPr>
        <p:spPr>
          <a:xfrm>
            <a:off x="6128084" y="5103674"/>
            <a:ext cx="2624565" cy="1754326"/>
          </a:xfrm>
          <a:prstGeom prst="rect">
            <a:avLst/>
          </a:prstGeom>
          <a:noFill/>
        </p:spPr>
        <p:txBody>
          <a:bodyPr wrap="none" rtlCol="0">
            <a:spAutoFit/>
          </a:bodyPr>
          <a:lstStyle/>
          <a:p>
            <a:r>
              <a:rPr lang="en-US" smtClean="0"/>
              <a:t>test example:</a:t>
            </a:r>
          </a:p>
          <a:p>
            <a:pPr lvl="1"/>
            <a:r>
              <a:rPr lang="en-US" smtClean="0"/>
              <a:t>temp	warm</a:t>
            </a:r>
          </a:p>
          <a:p>
            <a:pPr lvl="1"/>
            <a:r>
              <a:rPr lang="en-US" smtClean="0"/>
              <a:t>wind	strong</a:t>
            </a:r>
          </a:p>
          <a:p>
            <a:pPr lvl="1"/>
            <a:r>
              <a:rPr lang="en-US" smtClean="0"/>
              <a:t>humidity	high</a:t>
            </a:r>
          </a:p>
          <a:p>
            <a:pPr lvl="1"/>
            <a:r>
              <a:rPr lang="en-US" smtClean="0"/>
              <a:t>outlook	sunny</a:t>
            </a:r>
          </a:p>
          <a:p>
            <a:r>
              <a:rPr lang="en-US" smtClean="0"/>
              <a:t>classification: No</a:t>
            </a:r>
          </a:p>
        </p:txBody>
      </p:sp>
    </p:spTree>
    <p:extLst>
      <p:ext uri="{BB962C8B-B14F-4D97-AF65-F5344CB8AC3E}">
        <p14:creationId xmlns:p14="http://schemas.microsoft.com/office/powerpoint/2010/main" val="641961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325" t="16631" r="17331" b="14160"/>
          <a:stretch/>
        </p:blipFill>
        <p:spPr>
          <a:xfrm>
            <a:off x="914399" y="288758"/>
            <a:ext cx="7684169" cy="6513095"/>
          </a:xfrm>
          <a:prstGeom prst="rect">
            <a:avLst/>
          </a:prstGeom>
        </p:spPr>
      </p:pic>
    </p:spTree>
    <p:extLst>
      <p:ext uri="{BB962C8B-B14F-4D97-AF65-F5344CB8AC3E}">
        <p14:creationId xmlns:p14="http://schemas.microsoft.com/office/powerpoint/2010/main" val="272067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Decision Trees</a:t>
            </a:r>
            <a:endParaRPr lang="en-US"/>
          </a:p>
        </p:txBody>
      </p:sp>
      <p:sp>
        <p:nvSpPr>
          <p:cNvPr id="3" name="Content Placeholder 2"/>
          <p:cNvSpPr>
            <a:spLocks noGrp="1"/>
          </p:cNvSpPr>
          <p:nvPr>
            <p:ph idx="1"/>
          </p:nvPr>
        </p:nvSpPr>
        <p:spPr/>
        <p:txBody>
          <a:bodyPr/>
          <a:lstStyle/>
          <a:p>
            <a:r>
              <a:rPr lang="en-US" smtClean="0"/>
              <a:t>the space of possible trees is very large - how to find the (smallest) tree that fits the data the best?</a:t>
            </a:r>
          </a:p>
          <a:p>
            <a:r>
              <a:rPr lang="en-US" smtClean="0"/>
              <a:t>greedy approach - build trees top-down </a:t>
            </a:r>
          </a:p>
          <a:p>
            <a:r>
              <a:rPr lang="en-US" smtClean="0"/>
              <a:t>choose best split at root, and then repeat on subsets of examples in each branch (recursion)</a:t>
            </a:r>
          </a:p>
        </p:txBody>
      </p:sp>
    </p:spTree>
    <p:extLst>
      <p:ext uri="{BB962C8B-B14F-4D97-AF65-F5344CB8AC3E}">
        <p14:creationId xmlns:p14="http://schemas.microsoft.com/office/powerpoint/2010/main" val="375619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588" y="5564952"/>
            <a:ext cx="7886700" cy="898358"/>
          </a:xfrm>
        </p:spPr>
        <p:txBody>
          <a:bodyPr/>
          <a:lstStyle/>
          <a:p>
            <a:r>
              <a:rPr lang="en-US" smtClean="0"/>
              <a:t>also known as ID3</a:t>
            </a:r>
            <a:r>
              <a:rPr lang="en-US"/>
              <a:t>, C4.5, CART, PLS0...</a:t>
            </a:r>
          </a:p>
          <a:p>
            <a:endParaRPr lang="en-US"/>
          </a:p>
        </p:txBody>
      </p:sp>
      <p:pic>
        <p:nvPicPr>
          <p:cNvPr id="4" name="Picture 3"/>
          <p:cNvPicPr>
            <a:picLocks noChangeAspect="1"/>
          </p:cNvPicPr>
          <p:nvPr/>
        </p:nvPicPr>
        <p:blipFill rotWithShape="1">
          <a:blip r:embed="rId2"/>
          <a:srcRect r="15747"/>
          <a:stretch/>
        </p:blipFill>
        <p:spPr>
          <a:xfrm>
            <a:off x="0" y="611924"/>
            <a:ext cx="9144000" cy="4594890"/>
          </a:xfrm>
          <a:prstGeom prst="rect">
            <a:avLst/>
          </a:prstGeom>
        </p:spPr>
      </p:pic>
    </p:spTree>
    <p:extLst>
      <p:ext uri="{BB962C8B-B14F-4D97-AF65-F5344CB8AC3E}">
        <p14:creationId xmlns:p14="http://schemas.microsoft.com/office/powerpoint/2010/main" val="389057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Entropy and Information Gain</a:t>
            </a:r>
            <a:endParaRPr lang="en-US"/>
          </a:p>
        </p:txBody>
      </p:sp>
      <p:sp>
        <p:nvSpPr>
          <p:cNvPr id="3" name="Content Placeholder 2"/>
          <p:cNvSpPr>
            <a:spLocks noGrp="1"/>
          </p:cNvSpPr>
          <p:nvPr>
            <p:ph idx="1"/>
          </p:nvPr>
        </p:nvSpPr>
        <p:spPr>
          <a:xfrm>
            <a:off x="628650" y="1566041"/>
            <a:ext cx="7886700" cy="4610922"/>
          </a:xfrm>
        </p:spPr>
        <p:txBody>
          <a:bodyPr/>
          <a:lstStyle/>
          <a:p>
            <a:r>
              <a:rPr lang="en-US" smtClean="0"/>
              <a:t>Importance(): how to choose the optimal split (among all possible attribute tests</a:t>
            </a:r>
            <a:r>
              <a:rPr lang="en-US"/>
              <a:t>)</a:t>
            </a:r>
            <a:r>
              <a:rPr lang="en-US" smtClean="0"/>
              <a:t>?</a:t>
            </a:r>
          </a:p>
          <a:p>
            <a:pPr lvl="1"/>
            <a:r>
              <a:rPr lang="en-US" smtClean="0"/>
              <a:t>choose the split that </a:t>
            </a:r>
            <a:r>
              <a:rPr lang="en-US" u="sng" smtClean="0"/>
              <a:t>most reduces the entropy</a:t>
            </a:r>
            <a:r>
              <a:rPr lang="en-US" smtClean="0"/>
              <a:t> of the training data</a:t>
            </a:r>
            <a:endParaRPr lang="en-US"/>
          </a:p>
        </p:txBody>
      </p:sp>
      <p:pic>
        <p:nvPicPr>
          <p:cNvPr id="4" name="Picture 3"/>
          <p:cNvPicPr>
            <a:picLocks noChangeAspect="1"/>
          </p:cNvPicPr>
          <p:nvPr/>
        </p:nvPicPr>
        <p:blipFill>
          <a:blip r:embed="rId2"/>
          <a:stretch>
            <a:fillRect/>
          </a:stretch>
        </p:blipFill>
        <p:spPr>
          <a:xfrm>
            <a:off x="468356" y="3069020"/>
            <a:ext cx="3332976" cy="3215523"/>
          </a:xfrm>
          <a:prstGeom prst="rect">
            <a:avLst/>
          </a:prstGeom>
        </p:spPr>
      </p:pic>
      <p:pic>
        <p:nvPicPr>
          <p:cNvPr id="5" name="Picture 4"/>
          <p:cNvPicPr>
            <a:picLocks noChangeAspect="1"/>
          </p:cNvPicPr>
          <p:nvPr/>
        </p:nvPicPr>
        <p:blipFill>
          <a:blip r:embed="rId3"/>
          <a:stretch>
            <a:fillRect/>
          </a:stretch>
        </p:blipFill>
        <p:spPr>
          <a:xfrm>
            <a:off x="510296" y="6457950"/>
            <a:ext cx="3960451" cy="400050"/>
          </a:xfrm>
          <a:prstGeom prst="rect">
            <a:avLst/>
          </a:prstGeom>
        </p:spPr>
      </p:pic>
      <p:sp>
        <p:nvSpPr>
          <p:cNvPr id="6" name="Rectangle 5"/>
          <p:cNvSpPr/>
          <p:nvPr/>
        </p:nvSpPr>
        <p:spPr>
          <a:xfrm>
            <a:off x="5192017" y="2906601"/>
            <a:ext cx="2118632" cy="16410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5338973" y="3347471"/>
            <a:ext cx="208190" cy="208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5698202" y="3106625"/>
            <a:ext cx="208190" cy="208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5690038" y="3490346"/>
            <a:ext cx="208190" cy="208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6441152" y="3494428"/>
            <a:ext cx="208190" cy="208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6824874" y="4098586"/>
            <a:ext cx="208190" cy="208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6118663" y="3147446"/>
            <a:ext cx="208190" cy="208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5645135" y="4045517"/>
            <a:ext cx="208190" cy="208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6237045" y="3914889"/>
            <a:ext cx="208190" cy="208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6828956" y="3171939"/>
            <a:ext cx="208190" cy="2081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5220592" y="5004822"/>
            <a:ext cx="2118632" cy="16410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5367548" y="5445692"/>
            <a:ext cx="208190" cy="208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5726777" y="5204846"/>
            <a:ext cx="208190" cy="208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5718613" y="5588567"/>
            <a:ext cx="208190" cy="208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6469727" y="5592649"/>
            <a:ext cx="208190" cy="208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a:off x="6853449" y="6196807"/>
            <a:ext cx="208190" cy="2081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p:cNvSpPr/>
          <p:nvPr/>
        </p:nvSpPr>
        <p:spPr>
          <a:xfrm>
            <a:off x="6147238" y="5245667"/>
            <a:ext cx="208190" cy="208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p:cNvSpPr/>
          <p:nvPr/>
        </p:nvSpPr>
        <p:spPr>
          <a:xfrm>
            <a:off x="5673710" y="6143738"/>
            <a:ext cx="208190" cy="2081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265620" y="6013110"/>
            <a:ext cx="208190" cy="208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6857531" y="5270160"/>
            <a:ext cx="208190" cy="2081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p:cNvSpPr txBox="1"/>
          <p:nvPr/>
        </p:nvSpPr>
        <p:spPr>
          <a:xfrm>
            <a:off x="7567823" y="3322979"/>
            <a:ext cx="1111202" cy="1131079"/>
          </a:xfrm>
          <a:prstGeom prst="rect">
            <a:avLst/>
          </a:prstGeom>
          <a:noFill/>
        </p:spPr>
        <p:txBody>
          <a:bodyPr wrap="none" rtlCol="0">
            <a:spAutoFit/>
          </a:bodyPr>
          <a:lstStyle/>
          <a:p>
            <a:r>
              <a:rPr lang="en-US" sz="1350"/>
              <a:t>high</a:t>
            </a:r>
          </a:p>
          <a:p>
            <a:r>
              <a:rPr lang="en-US" sz="1350"/>
              <a:t>entropy:</a:t>
            </a:r>
          </a:p>
          <a:p>
            <a:r>
              <a:rPr lang="en-US" sz="1350"/>
              <a:t>-5/9 log</a:t>
            </a:r>
            <a:r>
              <a:rPr lang="en-US" sz="1350" baseline="-25000"/>
              <a:t>2</a:t>
            </a:r>
            <a:r>
              <a:rPr lang="en-US" sz="1350"/>
              <a:t> 5/9</a:t>
            </a:r>
          </a:p>
          <a:p>
            <a:r>
              <a:rPr lang="en-US" sz="1350"/>
              <a:t>-4/9 log</a:t>
            </a:r>
            <a:r>
              <a:rPr lang="en-US" sz="1350" baseline="-25000"/>
              <a:t>2</a:t>
            </a:r>
            <a:r>
              <a:rPr lang="en-US" sz="1350"/>
              <a:t> 4/9 </a:t>
            </a:r>
          </a:p>
          <a:p>
            <a:r>
              <a:rPr lang="en-US" sz="1350"/>
              <a:t>= 0.991</a:t>
            </a:r>
          </a:p>
        </p:txBody>
      </p:sp>
      <p:sp>
        <p:nvSpPr>
          <p:cNvPr id="27" name="TextBox 26"/>
          <p:cNvSpPr txBox="1"/>
          <p:nvPr/>
        </p:nvSpPr>
        <p:spPr>
          <a:xfrm>
            <a:off x="7571906" y="5519172"/>
            <a:ext cx="1111202" cy="1338828"/>
          </a:xfrm>
          <a:prstGeom prst="rect">
            <a:avLst/>
          </a:prstGeom>
          <a:noFill/>
        </p:spPr>
        <p:txBody>
          <a:bodyPr wrap="none" rtlCol="0">
            <a:spAutoFit/>
          </a:bodyPr>
          <a:lstStyle/>
          <a:p>
            <a:r>
              <a:rPr lang="en-US" sz="1350"/>
              <a:t>low</a:t>
            </a:r>
          </a:p>
          <a:p>
            <a:r>
              <a:rPr lang="en-US" sz="1350"/>
              <a:t>entropy:</a:t>
            </a:r>
          </a:p>
          <a:p>
            <a:r>
              <a:rPr lang="en-US" sz="1350"/>
              <a:t>-1/9 log</a:t>
            </a:r>
            <a:r>
              <a:rPr lang="en-US" sz="1350" baseline="-25000"/>
              <a:t>2</a:t>
            </a:r>
            <a:r>
              <a:rPr lang="en-US" sz="1350"/>
              <a:t> 1/9</a:t>
            </a:r>
          </a:p>
          <a:p>
            <a:r>
              <a:rPr lang="en-US" sz="1350"/>
              <a:t>-8/9 log</a:t>
            </a:r>
            <a:r>
              <a:rPr lang="en-US" sz="1350" baseline="-25000"/>
              <a:t>2</a:t>
            </a:r>
            <a:r>
              <a:rPr lang="en-US" sz="1350"/>
              <a:t> 8/9 </a:t>
            </a:r>
          </a:p>
          <a:p>
            <a:r>
              <a:rPr lang="en-US" sz="1350"/>
              <a:t>= 0.503</a:t>
            </a:r>
          </a:p>
          <a:p>
            <a:endParaRPr lang="en-US" sz="1350"/>
          </a:p>
        </p:txBody>
      </p:sp>
    </p:spTree>
    <p:extLst>
      <p:ext uri="{BB962C8B-B14F-4D97-AF65-F5344CB8AC3E}">
        <p14:creationId xmlns:p14="http://schemas.microsoft.com/office/powerpoint/2010/main" val="3114690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6436" y="1552445"/>
            <a:ext cx="5895665" cy="4063000"/>
          </a:xfrm>
          <a:prstGeom prst="rect">
            <a:avLst/>
          </a:prstGeom>
        </p:spPr>
      </p:pic>
    </p:spTree>
    <p:extLst>
      <p:ext uri="{BB962C8B-B14F-4D97-AF65-F5344CB8AC3E}">
        <p14:creationId xmlns:p14="http://schemas.microsoft.com/office/powerpoint/2010/main" val="418621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Supervised </a:t>
            </a:r>
            <a:r>
              <a:rPr lang="en-US"/>
              <a:t>learning</a:t>
            </a:r>
          </a:p>
        </p:txBody>
      </p:sp>
      <p:sp>
        <p:nvSpPr>
          <p:cNvPr id="3" name="Content Placeholder 2"/>
          <p:cNvSpPr>
            <a:spLocks noGrp="1"/>
          </p:cNvSpPr>
          <p:nvPr>
            <p:ph idx="1"/>
          </p:nvPr>
        </p:nvSpPr>
        <p:spPr/>
        <p:txBody>
          <a:bodyPr/>
          <a:lstStyle/>
          <a:p>
            <a:r>
              <a:rPr lang="en-US" smtClean="0"/>
              <a:t>a "teacher" provides </a:t>
            </a:r>
            <a:r>
              <a:rPr lang="en-US" i="1" smtClean="0"/>
              <a:t>labelled</a:t>
            </a:r>
            <a:r>
              <a:rPr lang="en-US" smtClean="0"/>
              <a:t> training examples</a:t>
            </a:r>
          </a:p>
          <a:p>
            <a:r>
              <a:rPr lang="en-US" smtClean="0"/>
              <a:t>e.g. a set of positive and negative examples of a target concept</a:t>
            </a:r>
          </a:p>
          <a:p>
            <a:r>
              <a:rPr lang="en-US" smtClean="0"/>
              <a:t>classification tasks: if labels are discrete</a:t>
            </a:r>
          </a:p>
        </p:txBody>
      </p:sp>
      <p:graphicFrame>
        <p:nvGraphicFramePr>
          <p:cNvPr id="6" name="Table 5"/>
          <p:cNvGraphicFramePr>
            <a:graphicFrameLocks noGrp="1"/>
          </p:cNvGraphicFramePr>
          <p:nvPr>
            <p:extLst>
              <p:ext uri="{D42A27DB-BD31-4B8C-83A1-F6EECF244321}">
                <p14:modId xmlns:p14="http://schemas.microsoft.com/office/powerpoint/2010/main" val="4239744187"/>
              </p:ext>
            </p:extLst>
          </p:nvPr>
        </p:nvGraphicFramePr>
        <p:xfrm>
          <a:off x="0" y="4080510"/>
          <a:ext cx="4603531" cy="2777490"/>
        </p:xfrm>
        <a:graphic>
          <a:graphicData uri="http://schemas.openxmlformats.org/drawingml/2006/table">
            <a:tbl>
              <a:tblPr/>
              <a:tblGrid>
                <a:gridCol w="850900"/>
                <a:gridCol w="850900"/>
                <a:gridCol w="850900"/>
                <a:gridCol w="850900"/>
                <a:gridCol w="1199931"/>
              </a:tblGrid>
              <a:tr h="237876">
                <a:tc>
                  <a:txBody>
                    <a:bodyPr/>
                    <a:lstStyle/>
                    <a:p>
                      <a:pPr algn="ctr" fontAlgn="b"/>
                      <a:r>
                        <a:rPr lang="en-US" sz="1600" b="0" i="0" u="none" strike="noStrike">
                          <a:solidFill>
                            <a:srgbClr val="000000"/>
                          </a:solidFill>
                          <a:effectLst/>
                          <a:latin typeface="Calibri" panose="020F0502020204030204" pitchFamily="34" charset="0"/>
                        </a:rPr>
                        <a:t>sepal length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sepal width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petal length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petal width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class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876">
                <a:tc>
                  <a:txBody>
                    <a:bodyPr/>
                    <a:lstStyle/>
                    <a:p>
                      <a:pPr algn="ctr" fontAlgn="ctr"/>
                      <a:r>
                        <a:rPr lang="en-US" sz="1200" b="0" i="0" u="none" strike="noStrike">
                          <a:solidFill>
                            <a:srgbClr val="000000"/>
                          </a:solidFill>
                          <a:effectLst/>
                          <a:latin typeface="Arial Unicode MS" panose="020B0604020202020204" pitchFamily="34" charset="-128"/>
                          <a:ea typeface="Arial Unicode MS" panose="020B0604020202020204" pitchFamily="34" charset="-128"/>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B050"/>
                          </a:solidFill>
                          <a:effectLst/>
                          <a:latin typeface="Calibri" panose="020F0502020204030204" pitchFamily="34" charset="0"/>
                        </a:rPr>
                        <a:t>Iris-setosa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876">
                <a:tc>
                  <a:txBody>
                    <a:bodyPr/>
                    <a:lstStyle/>
                    <a:p>
                      <a:pPr algn="ctr" fontAlgn="ctr"/>
                      <a:r>
                        <a:rPr lang="en-US" sz="1200" b="0" i="0" u="none" strike="noStrike">
                          <a:solidFill>
                            <a:srgbClr val="000000"/>
                          </a:solidFill>
                          <a:effectLst/>
                          <a:latin typeface="Arial Unicode MS" panose="020B0604020202020204" pitchFamily="34" charset="-128"/>
                          <a:ea typeface="Arial Unicode MS" panose="020B0604020202020204" pitchFamily="34" charset="-128"/>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B050"/>
                          </a:solidFill>
                          <a:effectLst/>
                          <a:latin typeface="Calibri" panose="020F0502020204030204" pitchFamily="34" charset="0"/>
                        </a:rPr>
                        <a:t>Iris-setosa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876">
                <a:tc>
                  <a:txBody>
                    <a:bodyPr/>
                    <a:lstStyle/>
                    <a:p>
                      <a:pPr algn="ctr" fontAlgn="ctr"/>
                      <a:r>
                        <a:rPr lang="en-US" sz="1200" b="0" i="0" u="none" strike="noStrike">
                          <a:solidFill>
                            <a:srgbClr val="000000"/>
                          </a:solidFill>
                          <a:effectLst/>
                          <a:latin typeface="Arial Unicode MS" panose="020B0604020202020204" pitchFamily="34" charset="-128"/>
                          <a:ea typeface="Arial Unicode MS" panose="020B0604020202020204" pitchFamily="34" charset="-128"/>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B050"/>
                          </a:solidFill>
                          <a:effectLst/>
                          <a:latin typeface="Calibri" panose="020F0502020204030204" pitchFamily="34" charset="0"/>
                        </a:rPr>
                        <a:t>Iris-setosa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876">
                <a:tc>
                  <a:txBody>
                    <a:bodyPr/>
                    <a:lstStyle/>
                    <a:p>
                      <a:pPr algn="ctr" fontAlgn="ctr"/>
                      <a:r>
                        <a:rPr lang="en-US" sz="1200" b="0" i="0" u="none" strike="noStrike">
                          <a:solidFill>
                            <a:srgbClr val="000000"/>
                          </a:solidFill>
                          <a:effectLst/>
                          <a:latin typeface="Arial Unicode MS" panose="020B0604020202020204" pitchFamily="34" charset="-128"/>
                          <a:ea typeface="Arial Unicode MS" panose="020B0604020202020204" pitchFamily="34"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FF0000"/>
                          </a:solidFill>
                          <a:effectLst/>
                          <a:latin typeface="Calibri" panose="020F0502020204030204" pitchFamily="34" charset="0"/>
                        </a:rPr>
                        <a:t>Iris-versicolor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876">
                <a:tc>
                  <a:txBody>
                    <a:bodyPr/>
                    <a:lstStyle/>
                    <a:p>
                      <a:pPr algn="ctr" fontAlgn="ctr"/>
                      <a:r>
                        <a:rPr lang="en-US" sz="1200" b="0" i="0" u="none" strike="noStrike">
                          <a:solidFill>
                            <a:srgbClr val="000000"/>
                          </a:solidFill>
                          <a:effectLst/>
                          <a:latin typeface="Arial Unicode MS" panose="020B0604020202020204" pitchFamily="34" charset="-128"/>
                          <a:ea typeface="Arial Unicode MS" panose="020B0604020202020204" pitchFamily="34" charset="-128"/>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FF0000"/>
                          </a:solidFill>
                          <a:effectLst/>
                          <a:latin typeface="Calibri" panose="020F0502020204030204" pitchFamily="34" charset="0"/>
                        </a:rPr>
                        <a:t>Iris-versicolor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876">
                <a:tc>
                  <a:txBody>
                    <a:bodyPr/>
                    <a:lstStyle/>
                    <a:p>
                      <a:pPr algn="ctr" fontAlgn="ctr"/>
                      <a:r>
                        <a:rPr lang="en-US" sz="1200" b="0" i="0" u="none" strike="noStrike">
                          <a:solidFill>
                            <a:srgbClr val="000000"/>
                          </a:solidFill>
                          <a:effectLst/>
                          <a:latin typeface="Arial Unicode MS" panose="020B0604020202020204" pitchFamily="34" charset="-128"/>
                          <a:ea typeface="Arial Unicode MS" panose="020B0604020202020204" pitchFamily="34" charset="-128"/>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FF0000"/>
                          </a:solidFill>
                          <a:effectLst/>
                          <a:latin typeface="Calibri" panose="020F0502020204030204" pitchFamily="34" charset="0"/>
                        </a:rPr>
                        <a:t>Iris-versicolor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876">
                <a:tc>
                  <a:txBody>
                    <a:bodyPr/>
                    <a:lstStyle/>
                    <a:p>
                      <a:pPr algn="ctr" fontAlgn="ctr"/>
                      <a:r>
                        <a:rPr lang="en-US" sz="1200" b="0" i="0" u="none" strike="noStrike">
                          <a:solidFill>
                            <a:srgbClr val="000000"/>
                          </a:solidFill>
                          <a:effectLst/>
                          <a:latin typeface="Arial Unicode MS" panose="020B0604020202020204" pitchFamily="34" charset="-128"/>
                          <a:ea typeface="Arial Unicode MS" panose="020B0604020202020204" pitchFamily="34" charset="-128"/>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70C0"/>
                          </a:solidFill>
                          <a:effectLst/>
                          <a:latin typeface="Calibri" panose="020F0502020204030204" pitchFamily="34" charset="0"/>
                        </a:rPr>
                        <a:t>Iris-virginica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876">
                <a:tc>
                  <a:txBody>
                    <a:bodyPr/>
                    <a:lstStyle/>
                    <a:p>
                      <a:pPr algn="ctr" fontAlgn="ctr"/>
                      <a:r>
                        <a:rPr lang="en-US" sz="1200" b="0" i="0" u="none" strike="noStrike">
                          <a:solidFill>
                            <a:srgbClr val="000000"/>
                          </a:solidFill>
                          <a:effectLst/>
                          <a:latin typeface="Arial Unicode MS" panose="020B0604020202020204" pitchFamily="34" charset="-128"/>
                          <a:ea typeface="Arial Unicode MS" panose="020B0604020202020204" pitchFamily="34" charset="-128"/>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70C0"/>
                          </a:solidFill>
                          <a:effectLst/>
                          <a:latin typeface="Calibri" panose="020F0502020204030204" pitchFamily="34" charset="0"/>
                        </a:rPr>
                        <a:t>Iris-virginica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876">
                <a:tc>
                  <a:txBody>
                    <a:bodyPr/>
                    <a:lstStyle/>
                    <a:p>
                      <a:pPr algn="ctr" fontAlgn="ctr"/>
                      <a:r>
                        <a:rPr lang="en-US" sz="1200" b="0" i="0" u="none" strike="noStrike">
                          <a:solidFill>
                            <a:srgbClr val="000000"/>
                          </a:solidFill>
                          <a:effectLst/>
                          <a:latin typeface="Arial Unicode MS" panose="020B0604020202020204" pitchFamily="34" charset="-128"/>
                          <a:ea typeface="Arial Unicode MS" panose="020B0604020202020204" pitchFamily="34" charset="-128"/>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70C0"/>
                          </a:solidFill>
                          <a:effectLst/>
                          <a:latin typeface="Calibri" panose="020F0502020204030204" pitchFamily="34" charset="0"/>
                        </a:rPr>
                        <a:t>Iris-virginica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Picture 11"/>
          <p:cNvPicPr>
            <a:picLocks noChangeAspect="1"/>
          </p:cNvPicPr>
          <p:nvPr/>
        </p:nvPicPr>
        <p:blipFill>
          <a:blip r:embed="rId2"/>
          <a:stretch>
            <a:fillRect/>
          </a:stretch>
        </p:blipFill>
        <p:spPr>
          <a:xfrm>
            <a:off x="4653680" y="4055621"/>
            <a:ext cx="4490319" cy="1354580"/>
          </a:xfrm>
          <a:prstGeom prst="rect">
            <a:avLst/>
          </a:prstGeom>
        </p:spPr>
      </p:pic>
      <p:sp>
        <p:nvSpPr>
          <p:cNvPr id="15" name="TextBox 14"/>
          <p:cNvSpPr txBox="1"/>
          <p:nvPr/>
        </p:nvSpPr>
        <p:spPr>
          <a:xfrm>
            <a:off x="4879884" y="5721840"/>
            <a:ext cx="4264116" cy="923330"/>
          </a:xfrm>
          <a:prstGeom prst="rect">
            <a:avLst/>
          </a:prstGeom>
          <a:noFill/>
        </p:spPr>
        <p:txBody>
          <a:bodyPr wrap="none" rtlCol="0">
            <a:spAutoFit/>
          </a:bodyPr>
          <a:lstStyle/>
          <a:p>
            <a:r>
              <a:rPr lang="en-US" smtClean="0"/>
              <a:t>petalLen&lt;-0.66 </a:t>
            </a:r>
            <a:r>
              <a:rPr lang="en-US" smtClean="0">
                <a:sym typeface="Symbol" panose="05050102010706020507" pitchFamily="18" charset="2"/>
              </a:rPr>
              <a:t> setosa</a:t>
            </a:r>
          </a:p>
          <a:p>
            <a:r>
              <a:rPr lang="en-US" smtClean="0"/>
              <a:t>petalLen&lt;0.7 &amp; petalWid&lt;0.59 → versicolor</a:t>
            </a:r>
          </a:p>
          <a:p>
            <a:r>
              <a:rPr lang="en-US" smtClean="0"/>
              <a:t>petalLen&gt;0.6 &amp; sepalWid&lt;0.1 </a:t>
            </a:r>
            <a:r>
              <a:rPr lang="en-US" smtClean="0">
                <a:sym typeface="Symbol" panose="05050102010706020507" pitchFamily="18" charset="2"/>
              </a:rPr>
              <a:t> virgiinca</a:t>
            </a:r>
            <a:endParaRPr lang="en-US" smtClean="0"/>
          </a:p>
        </p:txBody>
      </p:sp>
      <p:sp>
        <p:nvSpPr>
          <p:cNvPr id="4" name="TextBox 3"/>
          <p:cNvSpPr txBox="1"/>
          <p:nvPr/>
        </p:nvSpPr>
        <p:spPr>
          <a:xfrm>
            <a:off x="7433734" y="3268134"/>
            <a:ext cx="1187313" cy="646331"/>
          </a:xfrm>
          <a:prstGeom prst="rect">
            <a:avLst/>
          </a:prstGeom>
          <a:noFill/>
        </p:spPr>
        <p:txBody>
          <a:bodyPr wrap="none" rtlCol="0">
            <a:spAutoFit/>
          </a:bodyPr>
          <a:lstStyle/>
          <a:p>
            <a:r>
              <a:rPr lang="en-US" i="1" smtClean="0"/>
              <a:t>          petal</a:t>
            </a:r>
          </a:p>
          <a:p>
            <a:r>
              <a:rPr lang="en-US" i="1" smtClean="0"/>
              <a:t>sepal</a:t>
            </a:r>
            <a:endParaRPr lang="en-US" i="1"/>
          </a:p>
        </p:txBody>
      </p:sp>
      <p:cxnSp>
        <p:nvCxnSpPr>
          <p:cNvPr id="7" name="Straight Arrow Connector 6"/>
          <p:cNvCxnSpPr/>
          <p:nvPr/>
        </p:nvCxnSpPr>
        <p:spPr>
          <a:xfrm>
            <a:off x="7755467" y="3869267"/>
            <a:ext cx="110066" cy="762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280400" y="3598333"/>
            <a:ext cx="33867" cy="6942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03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173" y="2059749"/>
            <a:ext cx="6769065" cy="3535928"/>
          </a:xfrm>
          <a:prstGeom prst="rect">
            <a:avLst/>
          </a:prstGeom>
        </p:spPr>
      </p:pic>
      <p:pic>
        <p:nvPicPr>
          <p:cNvPr id="3" name="Picture 2"/>
          <p:cNvPicPr>
            <a:picLocks noChangeAspect="1"/>
          </p:cNvPicPr>
          <p:nvPr/>
        </p:nvPicPr>
        <p:blipFill>
          <a:blip r:embed="rId3"/>
          <a:stretch>
            <a:fillRect/>
          </a:stretch>
        </p:blipFill>
        <p:spPr>
          <a:xfrm>
            <a:off x="1938187" y="1197671"/>
            <a:ext cx="5559863" cy="704850"/>
          </a:xfrm>
          <a:prstGeom prst="rect">
            <a:avLst/>
          </a:prstGeom>
          <a:ln>
            <a:solidFill>
              <a:schemeClr val="tx1"/>
            </a:solidFill>
          </a:ln>
        </p:spPr>
      </p:pic>
    </p:spTree>
    <p:extLst>
      <p:ext uri="{BB962C8B-B14F-4D97-AF65-F5344CB8AC3E}">
        <p14:creationId xmlns:p14="http://schemas.microsoft.com/office/powerpoint/2010/main" val="372594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5930"/>
          <a:stretch/>
        </p:blipFill>
        <p:spPr>
          <a:xfrm>
            <a:off x="1691245" y="467719"/>
            <a:ext cx="5918914" cy="4664380"/>
          </a:xfrm>
          <a:prstGeom prst="rect">
            <a:avLst/>
          </a:prstGeom>
        </p:spPr>
      </p:pic>
      <p:pic>
        <p:nvPicPr>
          <p:cNvPr id="3" name="Picture 2"/>
          <p:cNvPicPr>
            <a:picLocks noChangeAspect="1"/>
          </p:cNvPicPr>
          <p:nvPr/>
        </p:nvPicPr>
        <p:blipFill rotWithShape="1">
          <a:blip r:embed="rId2"/>
          <a:srcRect t="77262"/>
          <a:stretch/>
        </p:blipFill>
        <p:spPr>
          <a:xfrm>
            <a:off x="1030322" y="5307724"/>
            <a:ext cx="6408289" cy="1550276"/>
          </a:xfrm>
          <a:prstGeom prst="rect">
            <a:avLst/>
          </a:prstGeom>
        </p:spPr>
      </p:pic>
    </p:spTree>
    <p:extLst>
      <p:ext uri="{BB962C8B-B14F-4D97-AF65-F5344CB8AC3E}">
        <p14:creationId xmlns:p14="http://schemas.microsoft.com/office/powerpoint/2010/main" val="224548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Issues in building decision trees</a:t>
            </a:r>
            <a:br>
              <a:rPr lang="en-US"/>
            </a:br>
            <a:endParaRPr lang="en-US"/>
          </a:p>
        </p:txBody>
      </p:sp>
      <p:sp>
        <p:nvSpPr>
          <p:cNvPr id="3" name="Content Placeholder 2"/>
          <p:cNvSpPr>
            <a:spLocks noGrp="1"/>
          </p:cNvSpPr>
          <p:nvPr>
            <p:ph idx="1"/>
          </p:nvPr>
        </p:nvSpPr>
        <p:spPr>
          <a:xfrm>
            <a:off x="660180" y="1384191"/>
            <a:ext cx="8483819" cy="4351338"/>
          </a:xfrm>
        </p:spPr>
        <p:txBody>
          <a:bodyPr/>
          <a:lstStyle/>
          <a:p>
            <a:r>
              <a:rPr lang="en-US" smtClean="0"/>
              <a:t>multiway splits - where test is not just binary (T/F) </a:t>
            </a:r>
            <a:endParaRPr lang="en-US"/>
          </a:p>
          <a:p>
            <a:endParaRPr lang="en-US" smtClean="0"/>
          </a:p>
          <a:p>
            <a:pPr marL="0" indent="0">
              <a:buNone/>
            </a:pPr>
            <a:endParaRPr lang="en-US" smtClean="0"/>
          </a:p>
          <a:p>
            <a:endParaRPr lang="en-US" smtClean="0"/>
          </a:p>
          <a:p>
            <a:r>
              <a:rPr lang="en-US" smtClean="0"/>
              <a:t>handling missing attributes</a:t>
            </a:r>
          </a:p>
          <a:p>
            <a:pPr lvl="1"/>
            <a:r>
              <a:rPr lang="en-US" smtClean="0"/>
              <a:t>what if feature value for a training or test example is "unknown"?</a:t>
            </a:r>
          </a:p>
          <a:p>
            <a:endParaRPr lang="en-US" smtClean="0"/>
          </a:p>
          <a:p>
            <a:pPr>
              <a:tabLst>
                <a:tab pos="461963" algn="l"/>
              </a:tabLst>
            </a:pPr>
            <a:r>
              <a:rPr lang="en-US" smtClean="0"/>
              <a:t>creating splits for continuous 				attributes, like PetalLength:</a:t>
            </a:r>
            <a:endParaRPr lang="en-US"/>
          </a:p>
        </p:txBody>
      </p:sp>
      <p:pic>
        <p:nvPicPr>
          <p:cNvPr id="4" name="Picture 3"/>
          <p:cNvPicPr>
            <a:picLocks noChangeAspect="1"/>
          </p:cNvPicPr>
          <p:nvPr/>
        </p:nvPicPr>
        <p:blipFill rotWithShape="1">
          <a:blip r:embed="rId2"/>
          <a:srcRect l="29926" t="16631" r="39177" b="56488"/>
          <a:stretch/>
        </p:blipFill>
        <p:spPr>
          <a:xfrm>
            <a:off x="5335793" y="4328254"/>
            <a:ext cx="3808207" cy="2529746"/>
          </a:xfrm>
          <a:prstGeom prst="rect">
            <a:avLst/>
          </a:prstGeom>
        </p:spPr>
      </p:pic>
      <p:sp>
        <p:nvSpPr>
          <p:cNvPr id="5" name="TextBox 4"/>
          <p:cNvSpPr txBox="1"/>
          <p:nvPr/>
        </p:nvSpPr>
        <p:spPr>
          <a:xfrm>
            <a:off x="3888828" y="2091557"/>
            <a:ext cx="1286058" cy="369332"/>
          </a:xfrm>
          <a:prstGeom prst="rect">
            <a:avLst/>
          </a:prstGeom>
          <a:noFill/>
          <a:ln>
            <a:solidFill>
              <a:schemeClr val="tx1"/>
            </a:solidFill>
          </a:ln>
        </p:spPr>
        <p:txBody>
          <a:bodyPr wrap="none" rtlCol="0">
            <a:spAutoFit/>
          </a:bodyPr>
          <a:lstStyle/>
          <a:p>
            <a:r>
              <a:rPr lang="en-US" smtClean="0"/>
              <a:t>vehicleType</a:t>
            </a:r>
            <a:endParaRPr lang="en-US"/>
          </a:p>
        </p:txBody>
      </p:sp>
      <p:sp>
        <p:nvSpPr>
          <p:cNvPr id="6" name="TextBox 5"/>
          <p:cNvSpPr txBox="1"/>
          <p:nvPr/>
        </p:nvSpPr>
        <p:spPr>
          <a:xfrm>
            <a:off x="2606565" y="2522483"/>
            <a:ext cx="4076244" cy="369332"/>
          </a:xfrm>
          <a:prstGeom prst="rect">
            <a:avLst/>
          </a:prstGeom>
          <a:noFill/>
        </p:spPr>
        <p:txBody>
          <a:bodyPr wrap="none" rtlCol="0">
            <a:spAutoFit/>
          </a:bodyPr>
          <a:lstStyle/>
          <a:p>
            <a:r>
              <a:rPr lang="en-US" smtClean="0"/>
              <a:t> sedan    pickup     SUV     motorcycle   van</a:t>
            </a:r>
            <a:endParaRPr lang="en-US"/>
          </a:p>
        </p:txBody>
      </p:sp>
      <p:cxnSp>
        <p:nvCxnSpPr>
          <p:cNvPr id="8" name="Straight Arrow Connector 7"/>
          <p:cNvCxnSpPr/>
          <p:nvPr/>
        </p:nvCxnSpPr>
        <p:spPr>
          <a:xfrm flipH="1">
            <a:off x="2459421" y="2406868"/>
            <a:ext cx="1397876" cy="641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52497" y="2496206"/>
            <a:ext cx="572814" cy="52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40469" y="2485695"/>
            <a:ext cx="5256" cy="583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66139" y="2464674"/>
            <a:ext cx="1056289" cy="520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76345" y="2328040"/>
            <a:ext cx="1770993" cy="625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87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curves</a:t>
            </a:r>
          </a:p>
        </p:txBody>
      </p:sp>
      <p:sp>
        <p:nvSpPr>
          <p:cNvPr id="3" name="Content Placeholder 2"/>
          <p:cNvSpPr>
            <a:spLocks noGrp="1"/>
          </p:cNvSpPr>
          <p:nvPr>
            <p:ph idx="1"/>
          </p:nvPr>
        </p:nvSpPr>
        <p:spPr/>
        <p:txBody>
          <a:bodyPr/>
          <a:lstStyle/>
          <a:p>
            <a:r>
              <a:rPr lang="en-US" smtClean="0"/>
              <a:t>error as a function of # training examples</a:t>
            </a:r>
          </a:p>
          <a:p>
            <a:r>
              <a:rPr lang="en-US" smtClean="0"/>
              <a:t>more data is better, but typically, it plateaus</a:t>
            </a:r>
          </a:p>
          <a:p>
            <a:endParaRPr lang="en-US" smtClean="0"/>
          </a:p>
        </p:txBody>
      </p:sp>
      <p:pic>
        <p:nvPicPr>
          <p:cNvPr id="5" name="Picture 4"/>
          <p:cNvPicPr>
            <a:picLocks noChangeAspect="1"/>
          </p:cNvPicPr>
          <p:nvPr/>
        </p:nvPicPr>
        <p:blipFill>
          <a:blip r:embed="rId2"/>
          <a:stretch>
            <a:fillRect/>
          </a:stretch>
        </p:blipFill>
        <p:spPr>
          <a:xfrm>
            <a:off x="1480867" y="2877570"/>
            <a:ext cx="5592594" cy="3980430"/>
          </a:xfrm>
          <a:prstGeom prst="rect">
            <a:avLst/>
          </a:prstGeom>
        </p:spPr>
      </p:pic>
    </p:spTree>
    <p:extLst>
      <p:ext uri="{BB962C8B-B14F-4D97-AF65-F5344CB8AC3E}">
        <p14:creationId xmlns:p14="http://schemas.microsoft.com/office/powerpoint/2010/main" val="1603476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Cross-Validation</a:t>
            </a:r>
            <a:endParaRPr lang="en-US"/>
          </a:p>
        </p:txBody>
      </p:sp>
      <p:sp>
        <p:nvSpPr>
          <p:cNvPr id="3" name="Content Placeholder 2"/>
          <p:cNvSpPr>
            <a:spLocks noGrp="1"/>
          </p:cNvSpPr>
          <p:nvPr>
            <p:ph idx="1"/>
          </p:nvPr>
        </p:nvSpPr>
        <p:spPr>
          <a:xfrm>
            <a:off x="628650" y="1629103"/>
            <a:ext cx="7886700" cy="4547860"/>
          </a:xfrm>
        </p:spPr>
        <p:txBody>
          <a:bodyPr/>
          <a:lstStyle/>
          <a:p>
            <a:r>
              <a:rPr lang="en-US"/>
              <a:t>Typically, </a:t>
            </a:r>
            <a:r>
              <a:rPr lang="en-US" i="1"/>
              <a:t>accuracy is lower on test data</a:t>
            </a:r>
          </a:p>
          <a:p>
            <a:r>
              <a:rPr lang="en-US"/>
              <a:t>Test set and training set must be separate, but sampled from same distribution</a:t>
            </a:r>
          </a:p>
          <a:p>
            <a:r>
              <a:rPr lang="en-US" smtClean="0"/>
              <a:t>randomly divide all data into k groups, then train on k-1 groups and test on k</a:t>
            </a:r>
            <a:r>
              <a:rPr lang="en-US" baseline="30000" smtClean="0"/>
              <a:t>th</a:t>
            </a:r>
            <a:r>
              <a:rPr lang="en-US" smtClean="0"/>
              <a:t> group; repeat k times</a:t>
            </a:r>
            <a:endParaRPr lang="en-US"/>
          </a:p>
          <a:p>
            <a:endParaRPr lang="en-US"/>
          </a:p>
        </p:txBody>
      </p:sp>
      <p:pic>
        <p:nvPicPr>
          <p:cNvPr id="4" name="Picture 3"/>
          <p:cNvPicPr>
            <a:picLocks noChangeAspect="1"/>
          </p:cNvPicPr>
          <p:nvPr/>
        </p:nvPicPr>
        <p:blipFill>
          <a:blip r:embed="rId2"/>
          <a:stretch>
            <a:fillRect/>
          </a:stretch>
        </p:blipFill>
        <p:spPr>
          <a:xfrm>
            <a:off x="936557" y="4189113"/>
            <a:ext cx="7187940" cy="2668887"/>
          </a:xfrm>
          <a:prstGeom prst="rect">
            <a:avLst/>
          </a:prstGeom>
          <a:ln>
            <a:solidFill>
              <a:schemeClr val="tx1"/>
            </a:solidFill>
          </a:ln>
        </p:spPr>
      </p:pic>
    </p:spTree>
    <p:extLst>
      <p:ext uri="{BB962C8B-B14F-4D97-AF65-F5344CB8AC3E}">
        <p14:creationId xmlns:p14="http://schemas.microsoft.com/office/powerpoint/2010/main" val="4164056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Overfitting</a:t>
            </a:r>
            <a:endParaRPr lang="en-US"/>
          </a:p>
        </p:txBody>
      </p:sp>
      <p:sp>
        <p:nvSpPr>
          <p:cNvPr id="3" name="Content Placeholder 2"/>
          <p:cNvSpPr>
            <a:spLocks noGrp="1"/>
          </p:cNvSpPr>
          <p:nvPr>
            <p:ph idx="1"/>
          </p:nvPr>
        </p:nvSpPr>
        <p:spPr>
          <a:xfrm>
            <a:off x="0" y="1513489"/>
            <a:ext cx="8441778" cy="1387366"/>
          </a:xfrm>
        </p:spPr>
        <p:txBody>
          <a:bodyPr>
            <a:normAutofit/>
          </a:bodyPr>
          <a:lstStyle/>
          <a:p>
            <a:r>
              <a:rPr lang="en-US" sz="2400" smtClean="0"/>
              <a:t>accuracy is a function of </a:t>
            </a:r>
            <a:r>
              <a:rPr lang="en-US" sz="2400" i="1" smtClean="0"/>
              <a:t>model complexity</a:t>
            </a:r>
          </a:p>
          <a:p>
            <a:r>
              <a:rPr lang="en-US" sz="2400" smtClean="0"/>
              <a:t>bigger dec. trees can be more accurate, have more splits</a:t>
            </a:r>
          </a:p>
          <a:p>
            <a:r>
              <a:rPr lang="en-US" sz="2400"/>
              <a:t>however, model might be </a:t>
            </a:r>
            <a:r>
              <a:rPr lang="en-US" sz="2400" i="1"/>
              <a:t>less</a:t>
            </a:r>
            <a:r>
              <a:rPr lang="en-US" sz="2400"/>
              <a:t> accurate on test </a:t>
            </a:r>
            <a:r>
              <a:rPr lang="en-US" sz="2400" smtClean="0"/>
              <a:t>data</a:t>
            </a:r>
          </a:p>
          <a:p>
            <a:pPr>
              <a:tabLst>
                <a:tab pos="5434013" algn="l"/>
              </a:tabLst>
            </a:pPr>
            <a:endParaRPr lang="en-US" sz="2400" smtClean="0"/>
          </a:p>
        </p:txBody>
      </p:sp>
      <p:pic>
        <p:nvPicPr>
          <p:cNvPr id="4" name="Content Placeholder 3"/>
          <p:cNvPicPr>
            <a:picLocks noChangeAspect="1"/>
          </p:cNvPicPr>
          <p:nvPr/>
        </p:nvPicPr>
        <p:blipFill>
          <a:blip r:embed="rId2"/>
          <a:stretch>
            <a:fillRect/>
          </a:stretch>
        </p:blipFill>
        <p:spPr>
          <a:xfrm>
            <a:off x="2816771" y="2777726"/>
            <a:ext cx="6327229" cy="4080274"/>
          </a:xfrm>
          <a:prstGeom prst="rect">
            <a:avLst/>
          </a:prstGeom>
        </p:spPr>
      </p:pic>
      <p:sp>
        <p:nvSpPr>
          <p:cNvPr id="7" name="Content Placeholder 2"/>
          <p:cNvSpPr txBox="1">
            <a:spLocks/>
          </p:cNvSpPr>
          <p:nvPr/>
        </p:nvSpPr>
        <p:spPr>
          <a:xfrm>
            <a:off x="0" y="2869324"/>
            <a:ext cx="3086757" cy="4395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t>splits near fringe of tree are based on only a few training examples, and could be determined by noise </a:t>
            </a:r>
            <a:endParaRPr lang="en-US" sz="2400"/>
          </a:p>
        </p:txBody>
      </p:sp>
    </p:spTree>
    <p:extLst>
      <p:ext uri="{BB962C8B-B14F-4D97-AF65-F5344CB8AC3E}">
        <p14:creationId xmlns:p14="http://schemas.microsoft.com/office/powerpoint/2010/main" val="3636764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5431"/>
            <a:ext cx="7886700" cy="1325563"/>
          </a:xfrm>
        </p:spPr>
        <p:txBody>
          <a:bodyPr/>
          <a:lstStyle/>
          <a:p>
            <a:pPr algn="ctr"/>
            <a:r>
              <a:rPr lang="en-US" smtClean="0"/>
              <a:t>Overfitting</a:t>
            </a:r>
            <a:endParaRPr lang="en-US"/>
          </a:p>
        </p:txBody>
      </p:sp>
      <p:sp>
        <p:nvSpPr>
          <p:cNvPr id="5" name="Content Placeholder 4"/>
          <p:cNvSpPr>
            <a:spLocks noGrp="1"/>
          </p:cNvSpPr>
          <p:nvPr>
            <p:ph idx="1"/>
          </p:nvPr>
        </p:nvSpPr>
        <p:spPr>
          <a:xfrm>
            <a:off x="628650" y="1250734"/>
            <a:ext cx="7886700" cy="1040524"/>
          </a:xfrm>
        </p:spPr>
        <p:txBody>
          <a:bodyPr/>
          <a:lstStyle/>
          <a:p>
            <a:r>
              <a:rPr lang="en-US" smtClean="0"/>
              <a:t>another example: </a:t>
            </a:r>
            <a:r>
              <a:rPr lang="en-US"/>
              <a:t>higher order polynomials fit data points better</a:t>
            </a:r>
          </a:p>
        </p:txBody>
      </p:sp>
      <p:pic>
        <p:nvPicPr>
          <p:cNvPr id="6" name="Picture 5"/>
          <p:cNvPicPr>
            <a:picLocks noChangeAspect="1"/>
          </p:cNvPicPr>
          <p:nvPr/>
        </p:nvPicPr>
        <p:blipFill>
          <a:blip r:embed="rId2"/>
          <a:stretch>
            <a:fillRect/>
          </a:stretch>
        </p:blipFill>
        <p:spPr>
          <a:xfrm>
            <a:off x="620111" y="2115057"/>
            <a:ext cx="3237611" cy="2330819"/>
          </a:xfrm>
          <a:prstGeom prst="rect">
            <a:avLst/>
          </a:prstGeom>
        </p:spPr>
      </p:pic>
      <p:pic>
        <p:nvPicPr>
          <p:cNvPr id="7" name="Picture 6"/>
          <p:cNvPicPr>
            <a:picLocks noChangeAspect="1"/>
          </p:cNvPicPr>
          <p:nvPr/>
        </p:nvPicPr>
        <p:blipFill>
          <a:blip r:embed="rId3"/>
          <a:stretch>
            <a:fillRect/>
          </a:stretch>
        </p:blipFill>
        <p:spPr>
          <a:xfrm>
            <a:off x="4698662" y="2154620"/>
            <a:ext cx="3054927" cy="2285561"/>
          </a:xfrm>
          <a:prstGeom prst="rect">
            <a:avLst/>
          </a:prstGeom>
        </p:spPr>
      </p:pic>
      <p:pic>
        <p:nvPicPr>
          <p:cNvPr id="8" name="Picture 7"/>
          <p:cNvPicPr>
            <a:picLocks noChangeAspect="1"/>
          </p:cNvPicPr>
          <p:nvPr/>
        </p:nvPicPr>
        <p:blipFill>
          <a:blip r:embed="rId4"/>
          <a:stretch>
            <a:fillRect/>
          </a:stretch>
        </p:blipFill>
        <p:spPr>
          <a:xfrm>
            <a:off x="818566" y="4550632"/>
            <a:ext cx="3074976" cy="2307368"/>
          </a:xfrm>
          <a:prstGeom prst="rect">
            <a:avLst/>
          </a:prstGeom>
        </p:spPr>
      </p:pic>
      <p:pic>
        <p:nvPicPr>
          <p:cNvPr id="9" name="Picture 8"/>
          <p:cNvPicPr>
            <a:picLocks noChangeAspect="1"/>
          </p:cNvPicPr>
          <p:nvPr/>
        </p:nvPicPr>
        <p:blipFill>
          <a:blip r:embed="rId5"/>
          <a:stretch>
            <a:fillRect/>
          </a:stretch>
        </p:blipFill>
        <p:spPr>
          <a:xfrm>
            <a:off x="4701250" y="4414345"/>
            <a:ext cx="3296562" cy="2443655"/>
          </a:xfrm>
          <a:prstGeom prst="rect">
            <a:avLst/>
          </a:prstGeom>
        </p:spPr>
      </p:pic>
      <p:sp>
        <p:nvSpPr>
          <p:cNvPr id="10" name="Arc 9"/>
          <p:cNvSpPr/>
          <p:nvPr/>
        </p:nvSpPr>
        <p:spPr>
          <a:xfrm>
            <a:off x="1040524" y="6442841"/>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166648" y="5665076"/>
            <a:ext cx="2217683" cy="789677"/>
          </a:xfrm>
          <a:custGeom>
            <a:avLst/>
            <a:gdLst>
              <a:gd name="connsiteX0" fmla="*/ 0 w 2196662"/>
              <a:gd name="connsiteY0" fmla="*/ 420413 h 434359"/>
              <a:gd name="connsiteX1" fmla="*/ 588579 w 2196662"/>
              <a:gd name="connsiteY1" fmla="*/ 430924 h 434359"/>
              <a:gd name="connsiteX2" fmla="*/ 945931 w 2196662"/>
              <a:gd name="connsiteY2" fmla="*/ 367862 h 434359"/>
              <a:gd name="connsiteX3" fmla="*/ 1524000 w 2196662"/>
              <a:gd name="connsiteY3" fmla="*/ 220717 h 434359"/>
              <a:gd name="connsiteX4" fmla="*/ 1944413 w 2196662"/>
              <a:gd name="connsiteY4" fmla="*/ 84082 h 434359"/>
              <a:gd name="connsiteX5" fmla="*/ 2196662 w 2196662"/>
              <a:gd name="connsiteY5" fmla="*/ 0 h 434359"/>
              <a:gd name="connsiteX6" fmla="*/ 2196662 w 2196662"/>
              <a:gd name="connsiteY6" fmla="*/ 0 h 434359"/>
              <a:gd name="connsiteX0" fmla="*/ 0 w 2196662"/>
              <a:gd name="connsiteY0" fmla="*/ 420413 h 426348"/>
              <a:gd name="connsiteX1" fmla="*/ 557048 w 2196662"/>
              <a:gd name="connsiteY1" fmla="*/ 418210 h 426348"/>
              <a:gd name="connsiteX2" fmla="*/ 945931 w 2196662"/>
              <a:gd name="connsiteY2" fmla="*/ 367862 h 426348"/>
              <a:gd name="connsiteX3" fmla="*/ 1524000 w 2196662"/>
              <a:gd name="connsiteY3" fmla="*/ 220717 h 426348"/>
              <a:gd name="connsiteX4" fmla="*/ 1944413 w 2196662"/>
              <a:gd name="connsiteY4" fmla="*/ 84082 h 426348"/>
              <a:gd name="connsiteX5" fmla="*/ 2196662 w 2196662"/>
              <a:gd name="connsiteY5" fmla="*/ 0 h 426348"/>
              <a:gd name="connsiteX6" fmla="*/ 2196662 w 2196662"/>
              <a:gd name="connsiteY6" fmla="*/ 0 h 426348"/>
              <a:gd name="connsiteX0" fmla="*/ 0 w 2217683"/>
              <a:gd name="connsiteY0" fmla="*/ 439485 h 442122"/>
              <a:gd name="connsiteX1" fmla="*/ 578069 w 2217683"/>
              <a:gd name="connsiteY1" fmla="*/ 418210 h 442122"/>
              <a:gd name="connsiteX2" fmla="*/ 966952 w 2217683"/>
              <a:gd name="connsiteY2" fmla="*/ 367862 h 442122"/>
              <a:gd name="connsiteX3" fmla="*/ 1545021 w 2217683"/>
              <a:gd name="connsiteY3" fmla="*/ 220717 h 442122"/>
              <a:gd name="connsiteX4" fmla="*/ 1965434 w 2217683"/>
              <a:gd name="connsiteY4" fmla="*/ 84082 h 442122"/>
              <a:gd name="connsiteX5" fmla="*/ 2217683 w 2217683"/>
              <a:gd name="connsiteY5" fmla="*/ 0 h 442122"/>
              <a:gd name="connsiteX6" fmla="*/ 2217683 w 2217683"/>
              <a:gd name="connsiteY6" fmla="*/ 0 h 442122"/>
              <a:gd name="connsiteX0" fmla="*/ 0 w 2217683"/>
              <a:gd name="connsiteY0" fmla="*/ 439485 h 439485"/>
              <a:gd name="connsiteX1" fmla="*/ 578069 w 2217683"/>
              <a:gd name="connsiteY1" fmla="*/ 418210 h 439485"/>
              <a:gd name="connsiteX2" fmla="*/ 966952 w 2217683"/>
              <a:gd name="connsiteY2" fmla="*/ 367862 h 439485"/>
              <a:gd name="connsiteX3" fmla="*/ 1545021 w 2217683"/>
              <a:gd name="connsiteY3" fmla="*/ 220717 h 439485"/>
              <a:gd name="connsiteX4" fmla="*/ 1965434 w 2217683"/>
              <a:gd name="connsiteY4" fmla="*/ 84082 h 439485"/>
              <a:gd name="connsiteX5" fmla="*/ 2217683 w 2217683"/>
              <a:gd name="connsiteY5" fmla="*/ 0 h 439485"/>
              <a:gd name="connsiteX6" fmla="*/ 2217683 w 2217683"/>
              <a:gd name="connsiteY6" fmla="*/ 0 h 439485"/>
              <a:gd name="connsiteX0" fmla="*/ 0 w 2217683"/>
              <a:gd name="connsiteY0" fmla="*/ 439485 h 444627"/>
              <a:gd name="connsiteX1" fmla="*/ 578069 w 2217683"/>
              <a:gd name="connsiteY1" fmla="*/ 418210 h 444627"/>
              <a:gd name="connsiteX2" fmla="*/ 966952 w 2217683"/>
              <a:gd name="connsiteY2" fmla="*/ 367862 h 444627"/>
              <a:gd name="connsiteX3" fmla="*/ 1545021 w 2217683"/>
              <a:gd name="connsiteY3" fmla="*/ 220717 h 444627"/>
              <a:gd name="connsiteX4" fmla="*/ 1965434 w 2217683"/>
              <a:gd name="connsiteY4" fmla="*/ 84082 h 444627"/>
              <a:gd name="connsiteX5" fmla="*/ 2217683 w 2217683"/>
              <a:gd name="connsiteY5" fmla="*/ 0 h 444627"/>
              <a:gd name="connsiteX6" fmla="*/ 2217683 w 2217683"/>
              <a:gd name="connsiteY6" fmla="*/ 0 h 444627"/>
              <a:gd name="connsiteX0" fmla="*/ 0 w 2217683"/>
              <a:gd name="connsiteY0" fmla="*/ 477628 h 480420"/>
              <a:gd name="connsiteX1" fmla="*/ 578069 w 2217683"/>
              <a:gd name="connsiteY1" fmla="*/ 418210 h 480420"/>
              <a:gd name="connsiteX2" fmla="*/ 966952 w 2217683"/>
              <a:gd name="connsiteY2" fmla="*/ 367862 h 480420"/>
              <a:gd name="connsiteX3" fmla="*/ 1545021 w 2217683"/>
              <a:gd name="connsiteY3" fmla="*/ 220717 h 480420"/>
              <a:gd name="connsiteX4" fmla="*/ 1965434 w 2217683"/>
              <a:gd name="connsiteY4" fmla="*/ 84082 h 480420"/>
              <a:gd name="connsiteX5" fmla="*/ 2217683 w 2217683"/>
              <a:gd name="connsiteY5" fmla="*/ 0 h 480420"/>
              <a:gd name="connsiteX6" fmla="*/ 2217683 w 2217683"/>
              <a:gd name="connsiteY6" fmla="*/ 0 h 480420"/>
              <a:gd name="connsiteX0" fmla="*/ 0 w 2217683"/>
              <a:gd name="connsiteY0" fmla="*/ 477628 h 477628"/>
              <a:gd name="connsiteX1" fmla="*/ 578069 w 2217683"/>
              <a:gd name="connsiteY1" fmla="*/ 418210 h 477628"/>
              <a:gd name="connsiteX2" fmla="*/ 966952 w 2217683"/>
              <a:gd name="connsiteY2" fmla="*/ 367862 h 477628"/>
              <a:gd name="connsiteX3" fmla="*/ 1545021 w 2217683"/>
              <a:gd name="connsiteY3" fmla="*/ 220717 h 477628"/>
              <a:gd name="connsiteX4" fmla="*/ 1965434 w 2217683"/>
              <a:gd name="connsiteY4" fmla="*/ 84082 h 477628"/>
              <a:gd name="connsiteX5" fmla="*/ 2217683 w 2217683"/>
              <a:gd name="connsiteY5" fmla="*/ 0 h 477628"/>
              <a:gd name="connsiteX6" fmla="*/ 2217683 w 2217683"/>
              <a:gd name="connsiteY6" fmla="*/ 0 h 477628"/>
              <a:gd name="connsiteX0" fmla="*/ 0 w 2217683"/>
              <a:gd name="connsiteY0" fmla="*/ 477628 h 477628"/>
              <a:gd name="connsiteX1" fmla="*/ 588580 w 2217683"/>
              <a:gd name="connsiteY1" fmla="*/ 430924 h 477628"/>
              <a:gd name="connsiteX2" fmla="*/ 966952 w 2217683"/>
              <a:gd name="connsiteY2" fmla="*/ 367862 h 477628"/>
              <a:gd name="connsiteX3" fmla="*/ 1545021 w 2217683"/>
              <a:gd name="connsiteY3" fmla="*/ 220717 h 477628"/>
              <a:gd name="connsiteX4" fmla="*/ 1965434 w 2217683"/>
              <a:gd name="connsiteY4" fmla="*/ 84082 h 477628"/>
              <a:gd name="connsiteX5" fmla="*/ 2217683 w 2217683"/>
              <a:gd name="connsiteY5" fmla="*/ 0 h 477628"/>
              <a:gd name="connsiteX6" fmla="*/ 2217683 w 2217683"/>
              <a:gd name="connsiteY6" fmla="*/ 0 h 4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7683" h="477628">
                <a:moveTo>
                  <a:pt x="0" y="477628"/>
                </a:moveTo>
                <a:cubicBezTo>
                  <a:pt x="289035" y="455476"/>
                  <a:pt x="427421" y="449218"/>
                  <a:pt x="588580" y="430924"/>
                </a:cubicBezTo>
                <a:cubicBezTo>
                  <a:pt x="749739" y="412630"/>
                  <a:pt x="807545" y="402897"/>
                  <a:pt x="966952" y="367862"/>
                </a:cubicBezTo>
                <a:cubicBezTo>
                  <a:pt x="1126359" y="332828"/>
                  <a:pt x="1378607" y="268014"/>
                  <a:pt x="1545021" y="220717"/>
                </a:cubicBezTo>
                <a:cubicBezTo>
                  <a:pt x="1711435" y="173420"/>
                  <a:pt x="1965434" y="84082"/>
                  <a:pt x="1965434" y="84082"/>
                </a:cubicBezTo>
                <a:lnTo>
                  <a:pt x="2217683" y="0"/>
                </a:lnTo>
                <a:lnTo>
                  <a:pt x="2217683" y="0"/>
                </a:ln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081751" y="5680842"/>
            <a:ext cx="2286001" cy="789677"/>
          </a:xfrm>
          <a:custGeom>
            <a:avLst/>
            <a:gdLst>
              <a:gd name="connsiteX0" fmla="*/ 0 w 2196662"/>
              <a:gd name="connsiteY0" fmla="*/ 420413 h 434359"/>
              <a:gd name="connsiteX1" fmla="*/ 588579 w 2196662"/>
              <a:gd name="connsiteY1" fmla="*/ 430924 h 434359"/>
              <a:gd name="connsiteX2" fmla="*/ 945931 w 2196662"/>
              <a:gd name="connsiteY2" fmla="*/ 367862 h 434359"/>
              <a:gd name="connsiteX3" fmla="*/ 1524000 w 2196662"/>
              <a:gd name="connsiteY3" fmla="*/ 220717 h 434359"/>
              <a:gd name="connsiteX4" fmla="*/ 1944413 w 2196662"/>
              <a:gd name="connsiteY4" fmla="*/ 84082 h 434359"/>
              <a:gd name="connsiteX5" fmla="*/ 2196662 w 2196662"/>
              <a:gd name="connsiteY5" fmla="*/ 0 h 434359"/>
              <a:gd name="connsiteX6" fmla="*/ 2196662 w 2196662"/>
              <a:gd name="connsiteY6" fmla="*/ 0 h 434359"/>
              <a:gd name="connsiteX0" fmla="*/ 0 w 2196662"/>
              <a:gd name="connsiteY0" fmla="*/ 420413 h 426348"/>
              <a:gd name="connsiteX1" fmla="*/ 557048 w 2196662"/>
              <a:gd name="connsiteY1" fmla="*/ 418210 h 426348"/>
              <a:gd name="connsiteX2" fmla="*/ 945931 w 2196662"/>
              <a:gd name="connsiteY2" fmla="*/ 367862 h 426348"/>
              <a:gd name="connsiteX3" fmla="*/ 1524000 w 2196662"/>
              <a:gd name="connsiteY3" fmla="*/ 220717 h 426348"/>
              <a:gd name="connsiteX4" fmla="*/ 1944413 w 2196662"/>
              <a:gd name="connsiteY4" fmla="*/ 84082 h 426348"/>
              <a:gd name="connsiteX5" fmla="*/ 2196662 w 2196662"/>
              <a:gd name="connsiteY5" fmla="*/ 0 h 426348"/>
              <a:gd name="connsiteX6" fmla="*/ 2196662 w 2196662"/>
              <a:gd name="connsiteY6" fmla="*/ 0 h 426348"/>
              <a:gd name="connsiteX0" fmla="*/ 0 w 2217683"/>
              <a:gd name="connsiteY0" fmla="*/ 439485 h 442122"/>
              <a:gd name="connsiteX1" fmla="*/ 578069 w 2217683"/>
              <a:gd name="connsiteY1" fmla="*/ 418210 h 442122"/>
              <a:gd name="connsiteX2" fmla="*/ 966952 w 2217683"/>
              <a:gd name="connsiteY2" fmla="*/ 367862 h 442122"/>
              <a:gd name="connsiteX3" fmla="*/ 1545021 w 2217683"/>
              <a:gd name="connsiteY3" fmla="*/ 220717 h 442122"/>
              <a:gd name="connsiteX4" fmla="*/ 1965434 w 2217683"/>
              <a:gd name="connsiteY4" fmla="*/ 84082 h 442122"/>
              <a:gd name="connsiteX5" fmla="*/ 2217683 w 2217683"/>
              <a:gd name="connsiteY5" fmla="*/ 0 h 442122"/>
              <a:gd name="connsiteX6" fmla="*/ 2217683 w 2217683"/>
              <a:gd name="connsiteY6" fmla="*/ 0 h 442122"/>
              <a:gd name="connsiteX0" fmla="*/ 0 w 2217683"/>
              <a:gd name="connsiteY0" fmla="*/ 439485 h 439485"/>
              <a:gd name="connsiteX1" fmla="*/ 578069 w 2217683"/>
              <a:gd name="connsiteY1" fmla="*/ 418210 h 439485"/>
              <a:gd name="connsiteX2" fmla="*/ 966952 w 2217683"/>
              <a:gd name="connsiteY2" fmla="*/ 367862 h 439485"/>
              <a:gd name="connsiteX3" fmla="*/ 1545021 w 2217683"/>
              <a:gd name="connsiteY3" fmla="*/ 220717 h 439485"/>
              <a:gd name="connsiteX4" fmla="*/ 1965434 w 2217683"/>
              <a:gd name="connsiteY4" fmla="*/ 84082 h 439485"/>
              <a:gd name="connsiteX5" fmla="*/ 2217683 w 2217683"/>
              <a:gd name="connsiteY5" fmla="*/ 0 h 439485"/>
              <a:gd name="connsiteX6" fmla="*/ 2217683 w 2217683"/>
              <a:gd name="connsiteY6" fmla="*/ 0 h 439485"/>
              <a:gd name="connsiteX0" fmla="*/ 0 w 2217683"/>
              <a:gd name="connsiteY0" fmla="*/ 439485 h 444627"/>
              <a:gd name="connsiteX1" fmla="*/ 578069 w 2217683"/>
              <a:gd name="connsiteY1" fmla="*/ 418210 h 444627"/>
              <a:gd name="connsiteX2" fmla="*/ 966952 w 2217683"/>
              <a:gd name="connsiteY2" fmla="*/ 367862 h 444627"/>
              <a:gd name="connsiteX3" fmla="*/ 1545021 w 2217683"/>
              <a:gd name="connsiteY3" fmla="*/ 220717 h 444627"/>
              <a:gd name="connsiteX4" fmla="*/ 1965434 w 2217683"/>
              <a:gd name="connsiteY4" fmla="*/ 84082 h 444627"/>
              <a:gd name="connsiteX5" fmla="*/ 2217683 w 2217683"/>
              <a:gd name="connsiteY5" fmla="*/ 0 h 444627"/>
              <a:gd name="connsiteX6" fmla="*/ 2217683 w 2217683"/>
              <a:gd name="connsiteY6" fmla="*/ 0 h 444627"/>
              <a:gd name="connsiteX0" fmla="*/ 0 w 2217683"/>
              <a:gd name="connsiteY0" fmla="*/ 477628 h 480420"/>
              <a:gd name="connsiteX1" fmla="*/ 578069 w 2217683"/>
              <a:gd name="connsiteY1" fmla="*/ 418210 h 480420"/>
              <a:gd name="connsiteX2" fmla="*/ 966952 w 2217683"/>
              <a:gd name="connsiteY2" fmla="*/ 367862 h 480420"/>
              <a:gd name="connsiteX3" fmla="*/ 1545021 w 2217683"/>
              <a:gd name="connsiteY3" fmla="*/ 220717 h 480420"/>
              <a:gd name="connsiteX4" fmla="*/ 1965434 w 2217683"/>
              <a:gd name="connsiteY4" fmla="*/ 84082 h 480420"/>
              <a:gd name="connsiteX5" fmla="*/ 2217683 w 2217683"/>
              <a:gd name="connsiteY5" fmla="*/ 0 h 480420"/>
              <a:gd name="connsiteX6" fmla="*/ 2217683 w 2217683"/>
              <a:gd name="connsiteY6" fmla="*/ 0 h 480420"/>
              <a:gd name="connsiteX0" fmla="*/ 0 w 2217683"/>
              <a:gd name="connsiteY0" fmla="*/ 477628 h 477628"/>
              <a:gd name="connsiteX1" fmla="*/ 578069 w 2217683"/>
              <a:gd name="connsiteY1" fmla="*/ 418210 h 477628"/>
              <a:gd name="connsiteX2" fmla="*/ 966952 w 2217683"/>
              <a:gd name="connsiteY2" fmla="*/ 367862 h 477628"/>
              <a:gd name="connsiteX3" fmla="*/ 1545021 w 2217683"/>
              <a:gd name="connsiteY3" fmla="*/ 220717 h 477628"/>
              <a:gd name="connsiteX4" fmla="*/ 1965434 w 2217683"/>
              <a:gd name="connsiteY4" fmla="*/ 84082 h 477628"/>
              <a:gd name="connsiteX5" fmla="*/ 2217683 w 2217683"/>
              <a:gd name="connsiteY5" fmla="*/ 0 h 477628"/>
              <a:gd name="connsiteX6" fmla="*/ 2217683 w 2217683"/>
              <a:gd name="connsiteY6" fmla="*/ 0 h 477628"/>
              <a:gd name="connsiteX0" fmla="*/ 0 w 2217683"/>
              <a:gd name="connsiteY0" fmla="*/ 477628 h 477628"/>
              <a:gd name="connsiteX1" fmla="*/ 588580 w 2217683"/>
              <a:gd name="connsiteY1" fmla="*/ 430924 h 477628"/>
              <a:gd name="connsiteX2" fmla="*/ 966952 w 2217683"/>
              <a:gd name="connsiteY2" fmla="*/ 367862 h 477628"/>
              <a:gd name="connsiteX3" fmla="*/ 1545021 w 2217683"/>
              <a:gd name="connsiteY3" fmla="*/ 220717 h 477628"/>
              <a:gd name="connsiteX4" fmla="*/ 1965434 w 2217683"/>
              <a:gd name="connsiteY4" fmla="*/ 84082 h 477628"/>
              <a:gd name="connsiteX5" fmla="*/ 2217683 w 2217683"/>
              <a:gd name="connsiteY5" fmla="*/ 0 h 477628"/>
              <a:gd name="connsiteX6" fmla="*/ 2217683 w 2217683"/>
              <a:gd name="connsiteY6" fmla="*/ 0 h 4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7683" h="477628">
                <a:moveTo>
                  <a:pt x="0" y="477628"/>
                </a:moveTo>
                <a:cubicBezTo>
                  <a:pt x="289035" y="455476"/>
                  <a:pt x="427421" y="449218"/>
                  <a:pt x="588580" y="430924"/>
                </a:cubicBezTo>
                <a:cubicBezTo>
                  <a:pt x="749739" y="412630"/>
                  <a:pt x="807545" y="402897"/>
                  <a:pt x="966952" y="367862"/>
                </a:cubicBezTo>
                <a:cubicBezTo>
                  <a:pt x="1126359" y="332828"/>
                  <a:pt x="1378607" y="268014"/>
                  <a:pt x="1545021" y="220717"/>
                </a:cubicBezTo>
                <a:cubicBezTo>
                  <a:pt x="1711435" y="173420"/>
                  <a:pt x="1965434" y="84082"/>
                  <a:pt x="1965434" y="84082"/>
                </a:cubicBezTo>
                <a:lnTo>
                  <a:pt x="2217683" y="0"/>
                </a:lnTo>
                <a:lnTo>
                  <a:pt x="2217683" y="0"/>
                </a:ln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694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Decision Tree </a:t>
            </a:r>
            <a:r>
              <a:rPr lang="en-US"/>
              <a:t>Pruning </a:t>
            </a:r>
            <a:r>
              <a:rPr lang="en-US" sz="2000"/>
              <a:t>(methods to avoid </a:t>
            </a:r>
            <a:r>
              <a:rPr lang="en-US" sz="2000" smtClean="0"/>
              <a:t>overfit)</a:t>
            </a:r>
            <a:endParaRPr lang="en-US"/>
          </a:p>
        </p:txBody>
      </p:sp>
      <p:sp>
        <p:nvSpPr>
          <p:cNvPr id="3" name="Content Placeholder 2"/>
          <p:cNvSpPr>
            <a:spLocks noGrp="1"/>
          </p:cNvSpPr>
          <p:nvPr>
            <p:ph idx="1"/>
          </p:nvPr>
        </p:nvSpPr>
        <p:spPr>
          <a:xfrm>
            <a:off x="628650" y="1481960"/>
            <a:ext cx="7886700" cy="2648976"/>
          </a:xfrm>
        </p:spPr>
        <p:txBody>
          <a:bodyPr/>
          <a:lstStyle/>
          <a:p>
            <a:r>
              <a:rPr lang="en-US" smtClean="0"/>
              <a:t>Approach 1: </a:t>
            </a:r>
            <a:r>
              <a:rPr lang="en-US"/>
              <a:t>Chi-squared </a:t>
            </a:r>
            <a:r>
              <a:rPr lang="en-US" smtClean="0"/>
              <a:t>(</a:t>
            </a:r>
            <a:r>
              <a:rPr lang="en-US" smtClean="0">
                <a:latin typeface="Symbol" panose="05050102010706020507" pitchFamily="18" charset="2"/>
              </a:rPr>
              <a:t>c</a:t>
            </a:r>
            <a:r>
              <a:rPr lang="en-US" baseline="30000" smtClean="0"/>
              <a:t>2</a:t>
            </a:r>
            <a:r>
              <a:rPr lang="en-US" smtClean="0"/>
              <a:t>) pruning</a:t>
            </a:r>
            <a:endParaRPr lang="en-US"/>
          </a:p>
          <a:p>
            <a:pPr lvl="1"/>
            <a:r>
              <a:rPr lang="en-US"/>
              <a:t>use a statistical test to determine which splits are </a:t>
            </a:r>
            <a:r>
              <a:rPr lang="en-US" smtClean="0"/>
              <a:t>are significant (i.e. which nodes in tree are robust/reliable) </a:t>
            </a:r>
          </a:p>
          <a:p>
            <a:pPr lvl="1"/>
            <a:r>
              <a:rPr lang="en-US" smtClean="0"/>
              <a:t>null hypothesis: the attribute test is irrelevant to the target class, and thus the proportion of positive and negative examples will be approx. the same in each branch as at the parent node</a:t>
            </a:r>
          </a:p>
          <a:p>
            <a:endParaRPr lang="en-US"/>
          </a:p>
          <a:p>
            <a:endParaRPr lang="en-US" smtClean="0"/>
          </a:p>
        </p:txBody>
      </p:sp>
      <mc:AlternateContent xmlns:mc="http://schemas.openxmlformats.org/markup-compatibility/2006" xmlns:a14="http://schemas.microsoft.com/office/drawing/2010/main">
        <mc:Choice Requires="a14">
          <p:sp>
            <p:nvSpPr>
              <p:cNvPr id="13" name="TextBox 12"/>
              <p:cNvSpPr txBox="1"/>
              <p:nvPr/>
            </p:nvSpPr>
            <p:spPr>
              <a:xfrm>
                <a:off x="4025247" y="5990455"/>
                <a:ext cx="3754168" cy="8675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Symbol" panose="05050102010706020507" pitchFamily="18" charset="2"/>
                        </a:rPr>
                        <m:t>D</m:t>
                      </m:r>
                      <m:r>
                        <m:rPr>
                          <m:nor/>
                        </m:rPr>
                        <a:rPr lang="en-US" b="0" i="0" smtClean="0">
                          <a:latin typeface="Symbol" panose="05050102010706020507" pitchFamily="18" charset="2"/>
                        </a:rPr>
                        <m:t> = </m:t>
                      </m:r>
                      <m:nary>
                        <m:naryPr>
                          <m:chr m:val="∑"/>
                          <m:supHide m:val="on"/>
                          <m:ctrlPr>
                            <a:rPr lang="en-US" i="1" smtClean="0">
                              <a:latin typeface="Cambria Math" panose="02040503050406030204" pitchFamily="18" charset="0"/>
                            </a:rPr>
                          </m:ctrlPr>
                        </m:naryPr>
                        <m:sub>
                          <m:eqArr>
                            <m:eqArrPr>
                              <m:ctrlPr>
                                <a:rPr lang="en-US" b="0" i="1" smtClean="0">
                                  <a:latin typeface="Cambria Math" panose="02040503050406030204" pitchFamily="18" charset="0"/>
                                </a:rPr>
                              </m:ctrlPr>
                            </m:eqArrPr>
                            <m:e>
                              <m:r>
                                <a:rPr lang="en-US" b="0" i="1" smtClean="0">
                                  <a:latin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𝑏𝑟𝑎𝑛𝑐h𝑒𝑠</m:t>
                              </m:r>
                            </m:e>
                            <m:e/>
                          </m:eqArr>
                        </m:sub>
                        <m:sup/>
                        <m:e>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𝑝𝑘</m:t>
                                  </m:r>
                                  <m:r>
                                    <a:rPr lang="en-US" i="1">
                                      <a:latin typeface="Cambria Math" panose="02040503050406030204" pitchFamily="18" charset="0"/>
                                    </a:rPr>
                                    <m:t>−</m:t>
                                  </m:r>
                                  <m:acc>
                                    <m:accPr>
                                      <m:chr m:val="̂"/>
                                      <m:ctrlPr>
                                        <a:rPr lang="en-US" b="0" i="1" smtClean="0">
                                          <a:latin typeface="Cambria Math" panose="02040503050406030204" pitchFamily="18" charset="0"/>
                                        </a:rPr>
                                      </m:ctrlPr>
                                    </m:accPr>
                                    <m:e>
                                      <m:r>
                                        <a:rPr lang="en-US" i="1">
                                          <a:latin typeface="Cambria Math" panose="02040503050406030204" pitchFamily="18" charset="0"/>
                                        </a:rPr>
                                        <m:t>𝑝</m:t>
                                      </m:r>
                                      <m:r>
                                        <a:rPr lang="en-US" i="1" baseline="-25000">
                                          <a:latin typeface="Cambria Math" panose="02040503050406030204" pitchFamily="18" charset="0"/>
                                        </a:rPr>
                                        <m:t>𝑘</m:t>
                                      </m:r>
                                    </m:e>
                                  </m:acc>
                                  <m:r>
                                    <a:rPr lang="en-US" i="1">
                                      <a:latin typeface="Cambria Math" panose="02040503050406030204" pitchFamily="18" charset="0"/>
                                    </a:rPr>
                                    <m:t>)</m:t>
                                  </m:r>
                                </m:e>
                                <m:sup>
                                  <m:r>
                                    <a:rPr lang="en-US" b="0" i="1" smtClean="0">
                                      <a:latin typeface="Cambria Math" panose="02040503050406030204" pitchFamily="18" charset="0"/>
                                    </a:rPr>
                                    <m:t>2</m:t>
                                  </m:r>
                                </m:sup>
                              </m:sSup>
                            </m:num>
                            <m:den>
                              <m:acc>
                                <m:accPr>
                                  <m:chr m:val="̂"/>
                                  <m:ctrlPr>
                                    <a:rPr lang="en-US" i="1">
                                      <a:latin typeface="Cambria Math" panose="02040503050406030204" pitchFamily="18" charset="0"/>
                                    </a:rPr>
                                  </m:ctrlPr>
                                </m:accPr>
                                <m:e>
                                  <m:r>
                                    <a:rPr lang="en-US" i="1">
                                      <a:latin typeface="Cambria Math" panose="02040503050406030204" pitchFamily="18" charset="0"/>
                                    </a:rPr>
                                    <m:t>𝑝</m:t>
                                  </m:r>
                                  <m:r>
                                    <a:rPr lang="en-US" i="1" baseline="-25000">
                                      <a:latin typeface="Cambria Math" panose="02040503050406030204" pitchFamily="18" charset="0"/>
                                    </a:rPr>
                                    <m:t>𝑘</m:t>
                                  </m:r>
                                </m:e>
                              </m:acc>
                            </m:den>
                          </m:f>
                          <m:r>
                            <a:rPr lang="en-US" b="0" i="1" baseline="-25000"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𝑛</m:t>
                                  </m:r>
                                  <m:r>
                                    <a:rPr lang="en-US" i="1" baseline="-25000">
                                      <a:latin typeface="Cambria Math" panose="02040503050406030204" pitchFamily="18" charset="0"/>
                                    </a:rPr>
                                    <m:t>𝑘</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𝑛</m:t>
                                      </m:r>
                                      <m:r>
                                        <a:rPr lang="en-US" i="1" baseline="-25000">
                                          <a:latin typeface="Cambria Math" panose="02040503050406030204" pitchFamily="18" charset="0"/>
                                        </a:rPr>
                                        <m:t>𝑘</m:t>
                                      </m:r>
                                    </m:e>
                                  </m:acc>
                                  <m:r>
                                    <a:rPr lang="en-US" i="1">
                                      <a:latin typeface="Cambria Math" panose="02040503050406030204" pitchFamily="18" charset="0"/>
                                    </a:rPr>
                                    <m:t>)</m:t>
                                  </m:r>
                                </m:e>
                                <m:sup>
                                  <m:r>
                                    <a:rPr lang="en-US" i="1">
                                      <a:latin typeface="Cambria Math" panose="02040503050406030204" pitchFamily="18" charset="0"/>
                                    </a:rPr>
                                    <m:t>2</m:t>
                                  </m:r>
                                </m:sup>
                              </m:sSup>
                            </m:num>
                            <m:den>
                              <m:acc>
                                <m:accPr>
                                  <m:chr m:val="̂"/>
                                  <m:ctrlPr>
                                    <a:rPr lang="en-US" i="1">
                                      <a:latin typeface="Cambria Math" panose="02040503050406030204" pitchFamily="18" charset="0"/>
                                    </a:rPr>
                                  </m:ctrlPr>
                                </m:accPr>
                                <m:e>
                                  <m:r>
                                    <a:rPr lang="en-US" b="0" i="1" smtClean="0">
                                      <a:latin typeface="Cambria Math" panose="02040503050406030204" pitchFamily="18" charset="0"/>
                                    </a:rPr>
                                    <m:t>𝑛</m:t>
                                  </m:r>
                                  <m:r>
                                    <a:rPr lang="en-US" i="1" baseline="-25000">
                                      <a:latin typeface="Cambria Math" panose="02040503050406030204" pitchFamily="18" charset="0"/>
                                    </a:rPr>
                                    <m:t>𝑘</m:t>
                                  </m:r>
                                </m:e>
                              </m:acc>
                            </m:den>
                          </m:f>
                        </m:e>
                      </m:nary>
                    </m:oMath>
                  </m:oMathPara>
                </a14:m>
                <a:endParaRPr lang="en-US"/>
              </a:p>
            </p:txBody>
          </p:sp>
        </mc:Choice>
        <mc:Fallback xmlns="">
          <p:sp>
            <p:nvSpPr>
              <p:cNvPr id="13" name="TextBox 12"/>
              <p:cNvSpPr txBox="1">
                <a:spLocks noRot="1" noChangeAspect="1" noMove="1" noResize="1" noEditPoints="1" noAdjustHandles="1" noChangeArrowheads="1" noChangeShapeType="1" noTextEdit="1"/>
              </p:cNvSpPr>
              <p:nvPr/>
            </p:nvSpPr>
            <p:spPr>
              <a:xfrm>
                <a:off x="4025247" y="5990455"/>
                <a:ext cx="3754168" cy="86754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67352" y="4217492"/>
                <a:ext cx="1464119" cy="5498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𝑝</m:t>
                          </m:r>
                          <m:r>
                            <a:rPr lang="en-US" i="1" baseline="-25000">
                              <a:latin typeface="Cambria Math" panose="02040503050406030204" pitchFamily="18" charset="0"/>
                            </a:rPr>
                            <m:t>𝑘</m:t>
                          </m:r>
                        </m:e>
                      </m:acc>
                      <m:r>
                        <a:rPr lang="en-US" b="0" i="1" smtClean="0">
                          <a:latin typeface="Cambria Math" panose="02040503050406030204" pitchFamily="18" charset="0"/>
                        </a:rPr>
                        <m:t>=</m:t>
                      </m:r>
                      <m:r>
                        <a:rPr lang="en-US" b="0" i="1" smtClean="0">
                          <a:latin typeface="Cambria Math" panose="02040503050406030204" pitchFamily="18" charset="0"/>
                        </a:rPr>
                        <m:t>𝑝</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r>
                            <a:rPr lang="en-US" i="1" baseline="-2500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𝑛𝑘</m:t>
                          </m:r>
                        </m:num>
                        <m:den>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𝑛</m:t>
                          </m:r>
                        </m:den>
                      </m:f>
                    </m:oMath>
                  </m:oMathPara>
                </a14:m>
                <a:endParaRPr lang="en-US"/>
              </a:p>
            </p:txBody>
          </p:sp>
        </mc:Choice>
        <mc:Fallback xmlns="">
          <p:sp>
            <p:nvSpPr>
              <p:cNvPr id="7" name="TextBox 6"/>
              <p:cNvSpPr txBox="1">
                <a:spLocks noRot="1" noChangeAspect="1" noMove="1" noResize="1" noEditPoints="1" noAdjustHandles="1" noChangeArrowheads="1" noChangeShapeType="1" noTextEdit="1"/>
              </p:cNvSpPr>
              <p:nvPr/>
            </p:nvSpPr>
            <p:spPr>
              <a:xfrm>
                <a:off x="4167352" y="4217492"/>
                <a:ext cx="1464119" cy="549831"/>
              </a:xfrm>
              <a:prstGeom prst="rect">
                <a:avLst/>
              </a:prstGeom>
              <a:blipFill rotWithShape="0">
                <a:blip r:embed="rId3"/>
                <a:stretch>
                  <a:fillRect/>
                </a:stretch>
              </a:blipFill>
            </p:spPr>
            <p:txBody>
              <a:bodyPr/>
              <a:lstStyle/>
              <a:p>
                <a:r>
                  <a:rPr lang="en-US">
                    <a:noFill/>
                  </a:rPr>
                  <a:t> </a:t>
                </a:r>
              </a:p>
            </p:txBody>
          </p:sp>
        </mc:Fallback>
      </mc:AlternateContent>
      <p:sp>
        <p:nvSpPr>
          <p:cNvPr id="9" name="TextBox 8"/>
          <p:cNvSpPr txBox="1"/>
          <p:nvPr/>
        </p:nvSpPr>
        <p:spPr>
          <a:xfrm>
            <a:off x="4908331" y="3279228"/>
            <a:ext cx="45719" cy="369332"/>
          </a:xfrm>
          <a:prstGeom prst="rect">
            <a:avLst/>
          </a:prstGeom>
          <a:noFill/>
        </p:spPr>
        <p:txBody>
          <a:bodyPr wrap="square" rtlCol="0">
            <a:spAutoFit/>
          </a:bodyPr>
          <a:lstStyle/>
          <a:p>
            <a:endParaRPr lang="en-US"/>
          </a:p>
        </p:txBody>
      </p:sp>
      <mc:AlternateContent xmlns:mc="http://schemas.openxmlformats.org/markup-compatibility/2006" xmlns:a14="http://schemas.microsoft.com/office/drawing/2010/main">
        <mc:Choice Requires="a14">
          <p:sp>
            <p:nvSpPr>
              <p:cNvPr id="17" name="TextBox 16"/>
              <p:cNvSpPr txBox="1"/>
              <p:nvPr/>
            </p:nvSpPr>
            <p:spPr>
              <a:xfrm>
                <a:off x="6022428" y="4198434"/>
                <a:ext cx="1474891" cy="5498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𝑛</m:t>
                          </m:r>
                          <m:r>
                            <a:rPr lang="en-US" i="1" baseline="-25000">
                              <a:latin typeface="Cambria Math" panose="02040503050406030204" pitchFamily="18" charset="0"/>
                            </a:rPr>
                            <m:t>𝑘</m:t>
                          </m:r>
                        </m:e>
                      </m:acc>
                      <m:r>
                        <a:rPr lang="en-US" b="0" i="1" smtClean="0">
                          <a:latin typeface="Cambria Math" panose="02040503050406030204" pitchFamily="18" charset="0"/>
                        </a:rPr>
                        <m:t>=</m:t>
                      </m:r>
                      <m:r>
                        <a:rPr lang="en-US" b="0" i="1" smtClean="0">
                          <a:latin typeface="Cambria Math" panose="02040503050406030204" pitchFamily="18" charset="0"/>
                        </a:rPr>
                        <m:t>𝑛</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r>
                            <a:rPr lang="en-US" i="1" baseline="-2500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𝑛𝑘</m:t>
                          </m:r>
                        </m:num>
                        <m:den>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𝑛</m:t>
                          </m:r>
                        </m:den>
                      </m:f>
                    </m:oMath>
                  </m:oMathPara>
                </a14:m>
                <a:endParaRPr lang="en-US"/>
              </a:p>
            </p:txBody>
          </p:sp>
        </mc:Choice>
        <mc:Fallback xmlns="">
          <p:sp>
            <p:nvSpPr>
              <p:cNvPr id="17" name="TextBox 16"/>
              <p:cNvSpPr txBox="1">
                <a:spLocks noRot="1" noChangeAspect="1" noMove="1" noResize="1" noEditPoints="1" noAdjustHandles="1" noChangeArrowheads="1" noChangeShapeType="1" noTextEdit="1"/>
              </p:cNvSpPr>
              <p:nvPr/>
            </p:nvSpPr>
            <p:spPr>
              <a:xfrm>
                <a:off x="6022428" y="4198434"/>
                <a:ext cx="1474891" cy="54983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37491" y="4899707"/>
                <a:ext cx="6106509" cy="830997"/>
              </a:xfrm>
              <a:prstGeom prst="rect">
                <a:avLst/>
              </a:prstGeom>
              <a:noFill/>
            </p:spPr>
            <p:txBody>
              <a:bodyPr wrap="square" rtlCol="0">
                <a:spAutoFit/>
              </a:bodyPr>
              <a:lstStyle/>
              <a:p>
                <a:r>
                  <a:rPr lang="en-US" sz="1600" smtClean="0"/>
                  <a:t>where: </a:t>
                </a:r>
                <a:r>
                  <a:rPr lang="en-US" sz="1600" i="1" smtClean="0"/>
                  <a:t>p, n </a:t>
                </a:r>
                <a:r>
                  <a:rPr lang="en-US" sz="1600" smtClean="0"/>
                  <a:t>are the num of pos., neg. examples at parent node, and </a:t>
                </a:r>
              </a:p>
              <a:p>
                <a:r>
                  <a:rPr lang="en-US" sz="1600" i="1" smtClean="0"/>
                  <a:t>p</a:t>
                </a:r>
                <a:r>
                  <a:rPr lang="en-US" sz="1600" i="1" baseline="-25000" smtClean="0"/>
                  <a:t>L</a:t>
                </a:r>
                <a:r>
                  <a:rPr lang="en-US" sz="1600" i="1" smtClean="0"/>
                  <a:t> , n</a:t>
                </a:r>
                <a:r>
                  <a:rPr lang="en-US" sz="1600" i="1" baseline="-25000" smtClean="0"/>
                  <a:t>L</a:t>
                </a:r>
                <a:r>
                  <a:rPr lang="en-US" sz="1600" i="1" smtClean="0"/>
                  <a:t> </a:t>
                </a:r>
                <a:r>
                  <a:rPr lang="en-US" sz="1600" smtClean="0"/>
                  <a:t>are num in the left branch, and </a:t>
                </a:r>
                <a:r>
                  <a:rPr lang="en-US" sz="1600" i="1" smtClean="0"/>
                  <a:t>p</a:t>
                </a:r>
                <a:r>
                  <a:rPr lang="en-US" sz="1600" i="1" baseline="-25000" smtClean="0"/>
                  <a:t>R</a:t>
                </a:r>
                <a:r>
                  <a:rPr lang="en-US" sz="1600" i="1" smtClean="0"/>
                  <a:t> </a:t>
                </a:r>
                <a:r>
                  <a:rPr lang="en-US" sz="1600" i="1"/>
                  <a:t>, </a:t>
                </a:r>
                <a:r>
                  <a:rPr lang="en-US" sz="1600" i="1" smtClean="0"/>
                  <a:t>n</a:t>
                </a:r>
                <a:r>
                  <a:rPr lang="en-US" sz="1600" i="1" baseline="-25000" smtClean="0"/>
                  <a:t>R</a:t>
                </a:r>
                <a:r>
                  <a:rPr lang="en-US" sz="1600" i="1" smtClean="0"/>
                  <a:t> </a:t>
                </a:r>
                <a:r>
                  <a:rPr lang="en-US" sz="1600"/>
                  <a:t>are num in the </a:t>
                </a:r>
                <a:r>
                  <a:rPr lang="en-US" sz="1600" smtClean="0"/>
                  <a:t>right branch</a:t>
                </a:r>
              </a:p>
              <a:p>
                <a:r>
                  <a:rPr lang="en-US" sz="1600" smtClean="0"/>
                  <a:t>and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𝑝</m:t>
                        </m:r>
                        <m:r>
                          <a:rPr lang="en-US" sz="1600" i="1" baseline="-25000">
                            <a:latin typeface="Cambria Math" panose="02040503050406030204" pitchFamily="18" charset="0"/>
                          </a:rPr>
                          <m:t>𝑘</m:t>
                        </m:r>
                      </m:e>
                    </m:acc>
                  </m:oMath>
                </a14:m>
                <a:r>
                  <a:rPr lang="en-US" sz="1600" smtClean="0"/>
                  <a:t> , </a:t>
                </a:r>
                <a14:m>
                  <m:oMath xmlns:m="http://schemas.openxmlformats.org/officeDocument/2006/math">
                    <m:acc>
                      <m:accPr>
                        <m:chr m:val="̂"/>
                        <m:ctrlPr>
                          <a:rPr lang="en-US" sz="1600" i="1">
                            <a:latin typeface="Cambria Math" panose="02040503050406030204" pitchFamily="18" charset="0"/>
                          </a:rPr>
                        </m:ctrlPr>
                      </m:accPr>
                      <m:e>
                        <m:r>
                          <a:rPr lang="en-US" sz="1600" b="0" i="1" smtClean="0">
                            <a:latin typeface="Cambria Math" panose="02040503050406030204" pitchFamily="18" charset="0"/>
                          </a:rPr>
                          <m:t>𝑛</m:t>
                        </m:r>
                        <m:r>
                          <a:rPr lang="en-US" sz="1600" i="1" baseline="-25000">
                            <a:latin typeface="Cambria Math" panose="02040503050406030204" pitchFamily="18" charset="0"/>
                          </a:rPr>
                          <m:t>𝑘</m:t>
                        </m:r>
                      </m:e>
                    </m:acc>
                  </m:oMath>
                </a14:m>
                <a:r>
                  <a:rPr lang="en-US" sz="1600" smtClean="0"/>
                  <a:t> are the Inumbers of pos (neg) examples in each branch</a:t>
                </a:r>
                <a:endParaRPr lang="en-US" sz="1600"/>
              </a:p>
            </p:txBody>
          </p:sp>
        </mc:Choice>
        <mc:Fallback xmlns="">
          <p:sp>
            <p:nvSpPr>
              <p:cNvPr id="10" name="TextBox 9"/>
              <p:cNvSpPr txBox="1">
                <a:spLocks noRot="1" noChangeAspect="1" noMove="1" noResize="1" noEditPoints="1" noAdjustHandles="1" noChangeArrowheads="1" noChangeShapeType="1" noTextEdit="1"/>
              </p:cNvSpPr>
              <p:nvPr/>
            </p:nvSpPr>
            <p:spPr>
              <a:xfrm>
                <a:off x="3037491" y="4899707"/>
                <a:ext cx="6106509" cy="830997"/>
              </a:xfrm>
              <a:prstGeom prst="rect">
                <a:avLst/>
              </a:prstGeom>
              <a:blipFill rotWithShape="0">
                <a:blip r:embed="rId5"/>
                <a:stretch>
                  <a:fillRect l="-499" t="-2206" r="-200" b="-8824"/>
                </a:stretch>
              </a:blipFill>
            </p:spPr>
            <p:txBody>
              <a:bodyPr/>
              <a:lstStyle/>
              <a:p>
                <a:r>
                  <a:rPr lang="en-US">
                    <a:noFill/>
                  </a:rPr>
                  <a:t> </a:t>
                </a:r>
              </a:p>
            </p:txBody>
          </p:sp>
        </mc:Fallback>
      </mc:AlternateContent>
      <p:grpSp>
        <p:nvGrpSpPr>
          <p:cNvPr id="15" name="Group 14"/>
          <p:cNvGrpSpPr/>
          <p:nvPr/>
        </p:nvGrpSpPr>
        <p:grpSpPr>
          <a:xfrm>
            <a:off x="115615" y="4435366"/>
            <a:ext cx="2919312" cy="2201861"/>
            <a:chOff x="378373" y="3909849"/>
            <a:chExt cx="2919312" cy="2201861"/>
          </a:xfrm>
        </p:grpSpPr>
        <p:sp>
          <p:nvSpPr>
            <p:cNvPr id="16" name="TextBox 15"/>
            <p:cNvSpPr txBox="1"/>
            <p:nvPr/>
          </p:nvSpPr>
          <p:spPr>
            <a:xfrm>
              <a:off x="1145627" y="3909849"/>
              <a:ext cx="1313794" cy="646331"/>
            </a:xfrm>
            <a:prstGeom prst="rect">
              <a:avLst/>
            </a:prstGeom>
            <a:noFill/>
            <a:ln>
              <a:solidFill>
                <a:schemeClr val="tx1"/>
              </a:solidFill>
            </a:ln>
          </p:spPr>
          <p:txBody>
            <a:bodyPr wrap="square" rtlCol="0">
              <a:spAutoFit/>
            </a:bodyPr>
            <a:lstStyle/>
            <a:p>
              <a:r>
                <a:rPr lang="en-US" smtClean="0"/>
                <a:t>15 +, 5-</a:t>
              </a:r>
            </a:p>
            <a:p>
              <a:r>
                <a:rPr lang="en-US" smtClean="0"/>
                <a:t>maj class: +</a:t>
              </a:r>
              <a:endParaRPr lang="en-US"/>
            </a:p>
          </p:txBody>
        </p:sp>
        <p:sp>
          <p:nvSpPr>
            <p:cNvPr id="24" name="TextBox 23"/>
            <p:cNvSpPr txBox="1"/>
            <p:nvPr/>
          </p:nvSpPr>
          <p:spPr>
            <a:xfrm>
              <a:off x="378373" y="5465379"/>
              <a:ext cx="1258678" cy="646331"/>
            </a:xfrm>
            <a:prstGeom prst="rect">
              <a:avLst/>
            </a:prstGeom>
            <a:noFill/>
            <a:ln>
              <a:solidFill>
                <a:schemeClr val="tx1"/>
              </a:solidFill>
            </a:ln>
          </p:spPr>
          <p:txBody>
            <a:bodyPr wrap="none" rtlCol="0">
              <a:spAutoFit/>
            </a:bodyPr>
            <a:lstStyle/>
            <a:p>
              <a:r>
                <a:rPr lang="en-US" smtClean="0"/>
                <a:t>13+, 4-</a:t>
              </a:r>
              <a:endParaRPr lang="en-US" smtClean="0"/>
            </a:p>
            <a:p>
              <a:r>
                <a:rPr lang="en-US" smtClean="0"/>
                <a:t>maj class: +</a:t>
              </a:r>
              <a:endParaRPr lang="en-US"/>
            </a:p>
          </p:txBody>
        </p:sp>
        <p:sp>
          <p:nvSpPr>
            <p:cNvPr id="25" name="TextBox 24"/>
            <p:cNvSpPr txBox="1"/>
            <p:nvPr/>
          </p:nvSpPr>
          <p:spPr>
            <a:xfrm>
              <a:off x="2039007" y="5444359"/>
              <a:ext cx="1258678" cy="646331"/>
            </a:xfrm>
            <a:prstGeom prst="rect">
              <a:avLst/>
            </a:prstGeom>
            <a:noFill/>
            <a:ln>
              <a:solidFill>
                <a:schemeClr val="tx1"/>
              </a:solidFill>
            </a:ln>
          </p:spPr>
          <p:txBody>
            <a:bodyPr wrap="none" rtlCol="0">
              <a:spAutoFit/>
            </a:bodyPr>
            <a:lstStyle/>
            <a:p>
              <a:r>
                <a:rPr lang="en-US" smtClean="0"/>
                <a:t>2+, 1-</a:t>
              </a:r>
              <a:endParaRPr lang="en-US" smtClean="0"/>
            </a:p>
            <a:p>
              <a:r>
                <a:rPr lang="en-US" smtClean="0"/>
                <a:t>maj class: </a:t>
              </a:r>
              <a:r>
                <a:rPr lang="en-US" smtClean="0"/>
                <a:t>+</a:t>
              </a:r>
              <a:endParaRPr lang="en-US"/>
            </a:p>
          </p:txBody>
        </p:sp>
        <p:cxnSp>
          <p:nvCxnSpPr>
            <p:cNvPr id="26" name="Straight Connector 25"/>
            <p:cNvCxnSpPr>
              <a:stCxn id="16" idx="2"/>
              <a:endCxn id="24" idx="0"/>
            </p:cNvCxnSpPr>
            <p:nvPr/>
          </p:nvCxnSpPr>
          <p:spPr>
            <a:xfrm flipH="1">
              <a:off x="1007712" y="4556180"/>
              <a:ext cx="794812" cy="90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6" idx="2"/>
              <a:endCxn id="25" idx="0"/>
            </p:cNvCxnSpPr>
            <p:nvPr/>
          </p:nvCxnSpPr>
          <p:spPr>
            <a:xfrm>
              <a:off x="1802524" y="4556180"/>
              <a:ext cx="865822" cy="88817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2397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714703"/>
                <a:ext cx="7886700" cy="2669628"/>
              </a:xfrm>
            </p:spPr>
            <p:txBody>
              <a:bodyPr/>
              <a:lstStyle/>
              <a:p>
                <a:r>
                  <a:rPr lang="en-US" smtClean="0"/>
                  <a:t>calculate </a:t>
                </a:r>
                <a14:m>
                  <m:oMath xmlns:m="http://schemas.openxmlformats.org/officeDocument/2006/math">
                    <m:r>
                      <m:rPr>
                        <m:nor/>
                      </m:rPr>
                      <a:rPr lang="en-US" b="0" i="0" smtClean="0">
                        <a:latin typeface="Symbol" panose="05050102010706020507" pitchFamily="18" charset="2"/>
                      </a:rPr>
                      <m:t>D</m:t>
                    </m:r>
                  </m:oMath>
                </a14:m>
                <a:r>
                  <a:rPr lang="en-US" baseline="30000" smtClean="0"/>
                  <a:t> </a:t>
                </a:r>
                <a:r>
                  <a:rPr lang="en-US" smtClean="0"/>
                  <a:t>(deviation)</a:t>
                </a:r>
              </a:p>
              <a:p>
                <a:r>
                  <a:rPr lang="en-US" smtClean="0"/>
                  <a:t>determine critical value (look up cutoff in </a:t>
                </a:r>
                <a14:m>
                  <m:oMath xmlns:m="http://schemas.openxmlformats.org/officeDocument/2006/math">
                    <m:r>
                      <m:rPr>
                        <m:nor/>
                      </m:rPr>
                      <a:rPr lang="en-US">
                        <a:latin typeface="Symbol" panose="05050102010706020507" pitchFamily="18" charset="2"/>
                      </a:rPr>
                      <m:t>c</m:t>
                    </m:r>
                    <m:r>
                      <m:rPr>
                        <m:nor/>
                      </m:rPr>
                      <a:rPr lang="en-US" baseline="30000">
                        <a:latin typeface="Symbol" panose="05050102010706020507" pitchFamily="18" charset="2"/>
                      </a:rPr>
                      <m:t>2</m:t>
                    </m:r>
                  </m:oMath>
                </a14:m>
                <a:r>
                  <a:rPr lang="en-US" smtClean="0"/>
                  <a:t> table for 95% confidence (or </a:t>
                </a:r>
                <a:r>
                  <a:rPr lang="en-US" smtClean="0">
                    <a:latin typeface="Symbol" panose="05050102010706020507" pitchFamily="18" charset="2"/>
                  </a:rPr>
                  <a:t>a</a:t>
                </a:r>
                <a:r>
                  <a:rPr lang="en-US" smtClean="0"/>
                  <a:t>=5%) and </a:t>
                </a:r>
                <a:r>
                  <a:rPr lang="en-US" smtClean="0"/>
                  <a:t>(#classes-1)x(#branches-1) </a:t>
                </a:r>
                <a:r>
                  <a:rPr lang="en-US" smtClean="0"/>
                  <a:t>degrees of freedom</a:t>
                </a:r>
              </a:p>
              <a:p>
                <a:r>
                  <a:rPr lang="en-US" smtClean="0"/>
                  <a:t>if </a:t>
                </a:r>
                <a14:m>
                  <m:oMath xmlns:m="http://schemas.openxmlformats.org/officeDocument/2006/math">
                    <m:r>
                      <m:rPr>
                        <m:nor/>
                      </m:rPr>
                      <a:rPr lang="en-US">
                        <a:latin typeface="Symbol" panose="05050102010706020507" pitchFamily="18" charset="2"/>
                      </a:rPr>
                      <m:t>D</m:t>
                    </m:r>
                    <m:r>
                      <a:rPr lang="en-US" i="1" smtClean="0">
                        <a:latin typeface="Cambria Math" panose="02040503050406030204" pitchFamily="18" charset="0"/>
                        <a:sym typeface="Symbol" panose="05050102010706020507" pitchFamily="18" charset="2"/>
                      </a:rPr>
                      <m:t></m:t>
                    </m:r>
                    <m:r>
                      <m:rPr>
                        <m:nor/>
                      </m:rPr>
                      <a:rPr lang="en-US">
                        <a:latin typeface="Symbol" panose="05050102010706020507" pitchFamily="18" charset="2"/>
                      </a:rPr>
                      <m:t>c</m:t>
                    </m:r>
                    <m:r>
                      <m:rPr>
                        <m:nor/>
                      </m:rPr>
                      <a:rPr lang="en-US" baseline="30000">
                        <a:latin typeface="Symbol" panose="05050102010706020507" pitchFamily="18" charset="2"/>
                      </a:rPr>
                      <m:t>2</m:t>
                    </m:r>
                  </m:oMath>
                </a14:m>
                <a:r>
                  <a:rPr lang="en-US" smtClean="0"/>
                  <a:t>, then prune the node (replace with leaf labeled with majority class of examples)</a:t>
                </a:r>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714703"/>
                <a:ext cx="7886700" cy="2669628"/>
              </a:xfrm>
              <a:blipFill rotWithShape="0">
                <a:blip r:embed="rId2"/>
                <a:stretch>
                  <a:fillRect l="-1391" t="-3653" b="-57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501430" y="5398238"/>
                <a:ext cx="5514330" cy="447174"/>
              </a:xfrm>
              <a:prstGeom prst="rect">
                <a:avLst/>
              </a:prstGeom>
              <a:noFill/>
            </p:spPr>
            <p:txBody>
              <a:bodyPr wrap="none" lIns="0" tIns="0" rIns="0" bIns="0" rtlCol="0">
                <a:spAutoFit/>
              </a:bodyPr>
              <a:lstStyle/>
              <a:p>
                <a14:m>
                  <m:oMath xmlns:m="http://schemas.openxmlformats.org/officeDocument/2006/math">
                    <m:r>
                      <m:rPr>
                        <m:nor/>
                      </m:rPr>
                      <a:rPr lang="en-US" b="0" i="0" smtClean="0">
                        <a:latin typeface="Symbol" panose="05050102010706020507" pitchFamily="18" charset="2"/>
                      </a:rPr>
                      <m:t>D</m:t>
                    </m:r>
                    <m:r>
                      <a:rPr lang="en-US" i="1" smtClean="0">
                        <a:latin typeface="Cambria Math" panose="02040503050406030204" pitchFamily="18" charset="0"/>
                      </a:rPr>
                      <m:t>=</m:t>
                    </m:r>
                    <m:f>
                      <m:fPr>
                        <m:ctrlPr>
                          <a:rPr lang="en-US" i="1" smtClean="0">
                            <a:latin typeface="Cambria Math" panose="02040503050406030204" pitchFamily="18" charset="0"/>
                          </a:rPr>
                        </m:ctrlPr>
                      </m:fPr>
                      <m:num>
                        <m:r>
                          <m:rPr>
                            <m:nor/>
                          </m:rPr>
                          <a:rPr lang="en-US"/>
                          <m:t>(</m:t>
                        </m:r>
                        <m:r>
                          <m:rPr>
                            <m:nor/>
                          </m:rPr>
                          <a:rPr lang="en-US" b="0" i="0" smtClean="0"/>
                          <m:t>13</m:t>
                        </m:r>
                        <m:r>
                          <m:rPr>
                            <m:nor/>
                          </m:rPr>
                          <a:rPr lang="en-US"/>
                          <m:t>−12.75)</m:t>
                        </m:r>
                        <m:r>
                          <a:rPr lang="en-US" i="1" baseline="30000">
                            <a:latin typeface="Cambria Math" panose="02040503050406030204" pitchFamily="18" charset="0"/>
                          </a:rPr>
                          <m:t>2</m:t>
                        </m:r>
                      </m:num>
                      <m:den>
                        <m:r>
                          <m:rPr>
                            <m:nor/>
                          </m:rPr>
                          <a:rPr lang="en-US"/>
                          <m:t>12.75</m:t>
                        </m:r>
                      </m:den>
                    </m:f>
                  </m:oMath>
                </a14:m>
                <a:r>
                  <a:rPr lang="en-US" smtClean="0"/>
                  <a:t>+</a:t>
                </a:r>
                <a14:m>
                  <m:oMath xmlns:m="http://schemas.openxmlformats.org/officeDocument/2006/math">
                    <m:f>
                      <m:fPr>
                        <m:ctrlPr>
                          <a:rPr lang="en-US" i="1">
                            <a:latin typeface="Cambria Math" panose="02040503050406030204" pitchFamily="18" charset="0"/>
                          </a:rPr>
                        </m:ctrlPr>
                      </m:fPr>
                      <m:num>
                        <m:r>
                          <m:rPr>
                            <m:nor/>
                          </m:rPr>
                          <a:rPr lang="en-US"/>
                          <m:t>(</m:t>
                        </m:r>
                        <m:r>
                          <m:rPr>
                            <m:nor/>
                          </m:rPr>
                          <a:rPr lang="en-US" b="0" i="0" smtClean="0"/>
                          <m:t>4</m:t>
                        </m:r>
                        <m:r>
                          <m:rPr>
                            <m:nor/>
                          </m:rPr>
                          <a:rPr lang="en-US"/>
                          <m:t>−4.25)</m:t>
                        </m:r>
                        <m:r>
                          <a:rPr lang="en-US" i="1" baseline="30000">
                            <a:latin typeface="Cambria Math" panose="02040503050406030204" pitchFamily="18" charset="0"/>
                          </a:rPr>
                          <m:t>2</m:t>
                        </m:r>
                      </m:num>
                      <m:den>
                        <m:r>
                          <m:rPr>
                            <m:nor/>
                          </m:rPr>
                          <a:rPr lang="en-US"/>
                          <m:t>4.25</m:t>
                        </m:r>
                      </m:den>
                    </m:f>
                    <m:r>
                      <a:rPr lang="en-US" b="0" i="1" smtClean="0">
                        <a:latin typeface="Cambria Math" panose="02040503050406030204" pitchFamily="18" charset="0"/>
                      </a:rPr>
                      <m:t>+</m:t>
                    </m:r>
                    <m:f>
                      <m:fPr>
                        <m:ctrlPr>
                          <a:rPr lang="en-US" i="1">
                            <a:latin typeface="Cambria Math" panose="02040503050406030204" pitchFamily="18" charset="0"/>
                          </a:rPr>
                        </m:ctrlPr>
                      </m:fPr>
                      <m:num>
                        <m:r>
                          <m:rPr>
                            <m:nor/>
                          </m:rPr>
                          <a:rPr lang="en-US"/>
                          <m:t>(</m:t>
                        </m:r>
                        <m:r>
                          <m:rPr>
                            <m:nor/>
                          </m:rPr>
                          <a:rPr lang="en-US" b="0" i="0" smtClean="0"/>
                          <m:t>2</m:t>
                        </m:r>
                        <m:r>
                          <m:rPr>
                            <m:nor/>
                          </m:rPr>
                          <a:rPr lang="en-US"/>
                          <m:t>−2.</m:t>
                        </m:r>
                        <m:r>
                          <m:rPr>
                            <m:nor/>
                          </m:rPr>
                          <a:rPr lang="en-US" b="0" i="0" smtClean="0"/>
                          <m:t>2</m:t>
                        </m:r>
                        <m:r>
                          <m:rPr>
                            <m:nor/>
                          </m:rPr>
                          <a:rPr lang="en-US"/>
                          <m:t>5)</m:t>
                        </m:r>
                        <m:r>
                          <a:rPr lang="en-US" i="1" baseline="30000">
                            <a:latin typeface="Cambria Math" panose="02040503050406030204" pitchFamily="18" charset="0"/>
                          </a:rPr>
                          <m:t>2</m:t>
                        </m:r>
                      </m:num>
                      <m:den>
                        <m:r>
                          <m:rPr>
                            <m:nor/>
                          </m:rPr>
                          <a:rPr lang="en-US" smtClean="0"/>
                          <m:t>2</m:t>
                        </m:r>
                        <m:r>
                          <m:rPr>
                            <m:nor/>
                          </m:rPr>
                          <a:rPr lang="en-US"/>
                          <m:t>.</m:t>
                        </m:r>
                        <m:r>
                          <m:rPr>
                            <m:nor/>
                          </m:rPr>
                          <a:rPr lang="en-US" b="0" i="0" smtClean="0"/>
                          <m:t>2</m:t>
                        </m:r>
                        <m:r>
                          <m:rPr>
                            <m:nor/>
                          </m:rPr>
                          <a:rPr lang="en-US"/>
                          <m:t>5</m:t>
                        </m:r>
                      </m:den>
                    </m:f>
                    <m:r>
                      <m:rPr>
                        <m:nor/>
                      </m:rPr>
                      <a:rPr lang="en-US"/>
                      <m:t>+</m:t>
                    </m:r>
                    <m:f>
                      <m:fPr>
                        <m:ctrlPr>
                          <a:rPr lang="en-US" i="1">
                            <a:latin typeface="Cambria Math" panose="02040503050406030204" pitchFamily="18" charset="0"/>
                          </a:rPr>
                        </m:ctrlPr>
                      </m:fPr>
                      <m:num>
                        <m:r>
                          <m:rPr>
                            <m:nor/>
                          </m:rPr>
                          <a:rPr lang="en-US"/>
                          <m:t>(</m:t>
                        </m:r>
                        <m:r>
                          <m:rPr>
                            <m:nor/>
                          </m:rPr>
                          <a:rPr lang="en-US" b="0" i="0" smtClean="0"/>
                          <m:t>1</m:t>
                        </m:r>
                        <m:r>
                          <m:rPr>
                            <m:nor/>
                          </m:rPr>
                          <a:rPr lang="en-US"/>
                          <m:t>−</m:t>
                        </m:r>
                        <m:r>
                          <m:rPr>
                            <m:nor/>
                          </m:rPr>
                          <a:rPr lang="en-US" b="0" i="0" smtClean="0"/>
                          <m:t>0.7</m:t>
                        </m:r>
                        <m:r>
                          <m:rPr>
                            <m:nor/>
                          </m:rPr>
                          <a:rPr lang="en-US"/>
                          <m:t>5)</m:t>
                        </m:r>
                        <m:r>
                          <a:rPr lang="en-US" i="1" baseline="30000">
                            <a:latin typeface="Cambria Math" panose="02040503050406030204" pitchFamily="18" charset="0"/>
                          </a:rPr>
                          <m:t>2</m:t>
                        </m:r>
                      </m:num>
                      <m:den>
                        <m:r>
                          <m:rPr>
                            <m:nor/>
                          </m:rPr>
                          <a:rPr lang="en-US" b="0" i="0" smtClean="0"/>
                          <m:t>0.75</m:t>
                        </m:r>
                      </m:den>
                    </m:f>
                    <m:r>
                      <a:rPr lang="en-US" b="0" i="1" smtClean="0">
                        <a:latin typeface="+mj-lt"/>
                      </a:rPr>
                      <m:t>=</m:t>
                    </m:r>
                    <m:r>
                      <a:rPr lang="en-US" b="0" i="1" smtClean="0">
                        <a:latin typeface="Cambria Math" panose="02040503050406030204" pitchFamily="18" charset="0"/>
                      </a:rPr>
                      <m:t>0.131</m:t>
                    </m:r>
                  </m:oMath>
                </a14:m>
                <a:endParaRPr lang="en-US">
                  <a:latin typeface="+mj-lt"/>
                </a:endParaRPr>
              </a:p>
            </p:txBody>
          </p:sp>
        </mc:Choice>
        <mc:Fallback>
          <p:sp>
            <p:nvSpPr>
              <p:cNvPr id="9" name="TextBox 8"/>
              <p:cNvSpPr txBox="1">
                <a:spLocks noRot="1" noChangeAspect="1" noMove="1" noResize="1" noEditPoints="1" noAdjustHandles="1" noChangeArrowheads="1" noChangeShapeType="1" noTextEdit="1"/>
              </p:cNvSpPr>
              <p:nvPr/>
            </p:nvSpPr>
            <p:spPr>
              <a:xfrm>
                <a:off x="3501430" y="5398238"/>
                <a:ext cx="5514330" cy="447174"/>
              </a:xfrm>
              <a:prstGeom prst="rect">
                <a:avLst/>
              </a:prstGeom>
              <a:blipFill rotWithShape="0">
                <a:blip r:embed="rId3"/>
                <a:stretch>
                  <a:fillRect b="-178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3727743" y="4535835"/>
                <a:ext cx="3754168" cy="8675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Symbol" panose="05050102010706020507" pitchFamily="18" charset="2"/>
                        </a:rPr>
                        <m:t>D</m:t>
                      </m:r>
                      <m:r>
                        <m:rPr>
                          <m:nor/>
                        </m:rPr>
                        <a:rPr lang="en-US" b="0" i="0" smtClean="0">
                          <a:latin typeface="Symbol" panose="05050102010706020507" pitchFamily="18" charset="2"/>
                        </a:rPr>
                        <m:t> = </m:t>
                      </m:r>
                      <m:nary>
                        <m:naryPr>
                          <m:chr m:val="∑"/>
                          <m:supHide m:val="on"/>
                          <m:ctrlPr>
                            <a:rPr lang="en-US" i="1" smtClean="0">
                              <a:latin typeface="Cambria Math" panose="02040503050406030204" pitchFamily="18" charset="0"/>
                            </a:rPr>
                          </m:ctrlPr>
                        </m:naryPr>
                        <m:sub>
                          <m:eqArr>
                            <m:eqArrPr>
                              <m:ctrlPr>
                                <a:rPr lang="en-US" b="0" i="1" smtClean="0">
                                  <a:latin typeface="Cambria Math" panose="02040503050406030204" pitchFamily="18" charset="0"/>
                                </a:rPr>
                              </m:ctrlPr>
                            </m:eqArrPr>
                            <m:e>
                              <m:r>
                                <a:rPr lang="en-US" b="0" i="1" smtClean="0">
                                  <a:latin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𝑏𝑟𝑎𝑛𝑐h𝑒𝑠</m:t>
                              </m:r>
                            </m:e>
                            <m:e/>
                          </m:eqArr>
                        </m:sub>
                        <m:sup/>
                        <m:e>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𝑝𝑘</m:t>
                                  </m:r>
                                  <m:r>
                                    <a:rPr lang="en-US" i="1">
                                      <a:latin typeface="Cambria Math" panose="02040503050406030204" pitchFamily="18" charset="0"/>
                                    </a:rPr>
                                    <m:t>−</m:t>
                                  </m:r>
                                  <m:acc>
                                    <m:accPr>
                                      <m:chr m:val="̂"/>
                                      <m:ctrlPr>
                                        <a:rPr lang="en-US" b="0" i="1" smtClean="0">
                                          <a:latin typeface="Cambria Math" panose="02040503050406030204" pitchFamily="18" charset="0"/>
                                        </a:rPr>
                                      </m:ctrlPr>
                                    </m:accPr>
                                    <m:e>
                                      <m:r>
                                        <a:rPr lang="en-US" i="1">
                                          <a:latin typeface="Cambria Math" panose="02040503050406030204" pitchFamily="18" charset="0"/>
                                        </a:rPr>
                                        <m:t>𝑝</m:t>
                                      </m:r>
                                      <m:r>
                                        <a:rPr lang="en-US" i="1" baseline="-25000">
                                          <a:latin typeface="Cambria Math" panose="02040503050406030204" pitchFamily="18" charset="0"/>
                                        </a:rPr>
                                        <m:t>𝑘</m:t>
                                      </m:r>
                                    </m:e>
                                  </m:acc>
                                  <m:r>
                                    <a:rPr lang="en-US" i="1">
                                      <a:latin typeface="Cambria Math" panose="02040503050406030204" pitchFamily="18" charset="0"/>
                                    </a:rPr>
                                    <m:t>)</m:t>
                                  </m:r>
                                </m:e>
                                <m:sup>
                                  <m:r>
                                    <a:rPr lang="en-US" b="0" i="1" smtClean="0">
                                      <a:latin typeface="Cambria Math" panose="02040503050406030204" pitchFamily="18" charset="0"/>
                                    </a:rPr>
                                    <m:t>2</m:t>
                                  </m:r>
                                </m:sup>
                              </m:sSup>
                            </m:num>
                            <m:den>
                              <m:acc>
                                <m:accPr>
                                  <m:chr m:val="̂"/>
                                  <m:ctrlPr>
                                    <a:rPr lang="en-US" i="1">
                                      <a:latin typeface="Cambria Math" panose="02040503050406030204" pitchFamily="18" charset="0"/>
                                    </a:rPr>
                                  </m:ctrlPr>
                                </m:accPr>
                                <m:e>
                                  <m:r>
                                    <a:rPr lang="en-US" i="1">
                                      <a:latin typeface="Cambria Math" panose="02040503050406030204" pitchFamily="18" charset="0"/>
                                    </a:rPr>
                                    <m:t>𝑝</m:t>
                                  </m:r>
                                  <m:r>
                                    <a:rPr lang="en-US" i="1" baseline="-25000">
                                      <a:latin typeface="Cambria Math" panose="02040503050406030204" pitchFamily="18" charset="0"/>
                                    </a:rPr>
                                    <m:t>𝑘</m:t>
                                  </m:r>
                                </m:e>
                              </m:acc>
                            </m:den>
                          </m:f>
                          <m:r>
                            <a:rPr lang="en-US" b="0" i="1" baseline="-25000"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𝑛</m:t>
                                  </m:r>
                                  <m:r>
                                    <a:rPr lang="en-US" i="1" baseline="-25000">
                                      <a:latin typeface="Cambria Math" panose="02040503050406030204" pitchFamily="18" charset="0"/>
                                    </a:rPr>
                                    <m:t>𝑘</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𝑛</m:t>
                                      </m:r>
                                      <m:r>
                                        <a:rPr lang="en-US" i="1" baseline="-25000">
                                          <a:latin typeface="Cambria Math" panose="02040503050406030204" pitchFamily="18" charset="0"/>
                                        </a:rPr>
                                        <m:t>𝑘</m:t>
                                      </m:r>
                                    </m:e>
                                  </m:acc>
                                  <m:r>
                                    <a:rPr lang="en-US" i="1">
                                      <a:latin typeface="Cambria Math" panose="02040503050406030204" pitchFamily="18" charset="0"/>
                                    </a:rPr>
                                    <m:t>)</m:t>
                                  </m:r>
                                </m:e>
                                <m:sup>
                                  <m:r>
                                    <a:rPr lang="en-US" i="1">
                                      <a:latin typeface="Cambria Math" panose="02040503050406030204" pitchFamily="18" charset="0"/>
                                    </a:rPr>
                                    <m:t>2</m:t>
                                  </m:r>
                                </m:sup>
                              </m:sSup>
                            </m:num>
                            <m:den>
                              <m:acc>
                                <m:accPr>
                                  <m:chr m:val="̂"/>
                                  <m:ctrlPr>
                                    <a:rPr lang="en-US" i="1">
                                      <a:latin typeface="Cambria Math" panose="02040503050406030204" pitchFamily="18" charset="0"/>
                                    </a:rPr>
                                  </m:ctrlPr>
                                </m:accPr>
                                <m:e>
                                  <m:r>
                                    <a:rPr lang="en-US" b="0" i="1" smtClean="0">
                                      <a:latin typeface="Cambria Math" panose="02040503050406030204" pitchFamily="18" charset="0"/>
                                    </a:rPr>
                                    <m:t>𝑛</m:t>
                                  </m:r>
                                  <m:r>
                                    <a:rPr lang="en-US" i="1" baseline="-25000">
                                      <a:latin typeface="Cambria Math" panose="02040503050406030204" pitchFamily="18" charset="0"/>
                                    </a:rPr>
                                    <m:t>𝑘</m:t>
                                  </m:r>
                                </m:e>
                              </m:acc>
                            </m:den>
                          </m:f>
                        </m:e>
                      </m:nary>
                    </m:oMath>
                  </m:oMathPara>
                </a14:m>
                <a:endParaRPr lang="en-US"/>
              </a:p>
            </p:txBody>
          </p:sp>
        </mc:Choice>
        <mc:Fallback>
          <p:sp>
            <p:nvSpPr>
              <p:cNvPr id="12" name="TextBox 11"/>
              <p:cNvSpPr txBox="1">
                <a:spLocks noRot="1" noChangeAspect="1" noMove="1" noResize="1" noEditPoints="1" noAdjustHandles="1" noChangeArrowheads="1" noChangeShapeType="1" noTextEdit="1"/>
              </p:cNvSpPr>
              <p:nvPr/>
            </p:nvSpPr>
            <p:spPr>
              <a:xfrm>
                <a:off x="3727743" y="4535835"/>
                <a:ext cx="3754168" cy="867545"/>
              </a:xfrm>
              <a:prstGeom prst="rect">
                <a:avLst/>
              </a:prstGeom>
              <a:blipFill rotWithShape="0">
                <a:blip r:embed="rId4"/>
                <a:stretch>
                  <a:fillRect/>
                </a:stretch>
              </a:blipFill>
            </p:spPr>
            <p:txBody>
              <a:bodyPr/>
              <a:lstStyle/>
              <a:p>
                <a:r>
                  <a:rPr lang="en-US">
                    <a:noFill/>
                  </a:rPr>
                  <a:t> </a:t>
                </a:r>
              </a:p>
            </p:txBody>
          </p:sp>
        </mc:Fallback>
      </mc:AlternateContent>
      <p:grpSp>
        <p:nvGrpSpPr>
          <p:cNvPr id="21" name="Group 20"/>
          <p:cNvGrpSpPr/>
          <p:nvPr/>
        </p:nvGrpSpPr>
        <p:grpSpPr>
          <a:xfrm>
            <a:off x="378373" y="3909849"/>
            <a:ext cx="2919312" cy="2201861"/>
            <a:chOff x="378373" y="3909849"/>
            <a:chExt cx="2919312" cy="2201861"/>
          </a:xfrm>
        </p:grpSpPr>
        <p:sp>
          <p:nvSpPr>
            <p:cNvPr id="13" name="TextBox 12"/>
            <p:cNvSpPr txBox="1"/>
            <p:nvPr/>
          </p:nvSpPr>
          <p:spPr>
            <a:xfrm>
              <a:off x="1145627" y="3909849"/>
              <a:ext cx="1313794" cy="646331"/>
            </a:xfrm>
            <a:prstGeom prst="rect">
              <a:avLst/>
            </a:prstGeom>
            <a:noFill/>
            <a:ln>
              <a:solidFill>
                <a:schemeClr val="tx1"/>
              </a:solidFill>
            </a:ln>
          </p:spPr>
          <p:txBody>
            <a:bodyPr wrap="square" rtlCol="0">
              <a:spAutoFit/>
            </a:bodyPr>
            <a:lstStyle/>
            <a:p>
              <a:r>
                <a:rPr lang="en-US" smtClean="0"/>
                <a:t>15 +, 5-</a:t>
              </a:r>
            </a:p>
            <a:p>
              <a:r>
                <a:rPr lang="en-US" smtClean="0"/>
                <a:t>maj class: +</a:t>
              </a:r>
              <a:endParaRPr lang="en-US"/>
            </a:p>
          </p:txBody>
        </p:sp>
        <p:sp>
          <p:nvSpPr>
            <p:cNvPr id="14" name="TextBox 13"/>
            <p:cNvSpPr txBox="1"/>
            <p:nvPr/>
          </p:nvSpPr>
          <p:spPr>
            <a:xfrm>
              <a:off x="378373" y="5465379"/>
              <a:ext cx="1258678" cy="646331"/>
            </a:xfrm>
            <a:prstGeom prst="rect">
              <a:avLst/>
            </a:prstGeom>
            <a:noFill/>
            <a:ln>
              <a:solidFill>
                <a:schemeClr val="tx1"/>
              </a:solidFill>
            </a:ln>
          </p:spPr>
          <p:txBody>
            <a:bodyPr wrap="none" rtlCol="0">
              <a:spAutoFit/>
            </a:bodyPr>
            <a:lstStyle/>
            <a:p>
              <a:r>
                <a:rPr lang="en-US" smtClean="0"/>
                <a:t>13+, 4-</a:t>
              </a:r>
              <a:endParaRPr lang="en-US" smtClean="0"/>
            </a:p>
            <a:p>
              <a:r>
                <a:rPr lang="en-US" smtClean="0"/>
                <a:t>maj class: +</a:t>
              </a:r>
              <a:endParaRPr lang="en-US"/>
            </a:p>
          </p:txBody>
        </p:sp>
        <p:sp>
          <p:nvSpPr>
            <p:cNvPr id="15" name="TextBox 14"/>
            <p:cNvSpPr txBox="1"/>
            <p:nvPr/>
          </p:nvSpPr>
          <p:spPr>
            <a:xfrm>
              <a:off x="2039007" y="5444359"/>
              <a:ext cx="1258678" cy="646331"/>
            </a:xfrm>
            <a:prstGeom prst="rect">
              <a:avLst/>
            </a:prstGeom>
            <a:noFill/>
            <a:ln>
              <a:solidFill>
                <a:schemeClr val="tx1"/>
              </a:solidFill>
            </a:ln>
          </p:spPr>
          <p:txBody>
            <a:bodyPr wrap="none" rtlCol="0">
              <a:spAutoFit/>
            </a:bodyPr>
            <a:lstStyle/>
            <a:p>
              <a:r>
                <a:rPr lang="en-US" smtClean="0"/>
                <a:t>2+, 1-</a:t>
              </a:r>
              <a:endParaRPr lang="en-US" smtClean="0"/>
            </a:p>
            <a:p>
              <a:r>
                <a:rPr lang="en-US" smtClean="0"/>
                <a:t>maj class: </a:t>
              </a:r>
              <a:r>
                <a:rPr lang="en-US" smtClean="0"/>
                <a:t>+</a:t>
              </a:r>
              <a:endParaRPr lang="en-US"/>
            </a:p>
          </p:txBody>
        </p:sp>
        <p:cxnSp>
          <p:nvCxnSpPr>
            <p:cNvPr id="17" name="Straight Connector 16"/>
            <p:cNvCxnSpPr>
              <a:stCxn id="13" idx="2"/>
              <a:endCxn id="14" idx="0"/>
            </p:cNvCxnSpPr>
            <p:nvPr/>
          </p:nvCxnSpPr>
          <p:spPr>
            <a:xfrm flipH="1">
              <a:off x="1007712" y="4556180"/>
              <a:ext cx="794812" cy="90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3" idx="2"/>
              <a:endCxn id="15" idx="0"/>
            </p:cNvCxnSpPr>
            <p:nvPr/>
          </p:nvCxnSpPr>
          <p:spPr>
            <a:xfrm>
              <a:off x="1802524" y="4556180"/>
              <a:ext cx="865822" cy="888179"/>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3" name="TextBox 22"/>
              <p:cNvSpPr txBox="1"/>
              <p:nvPr/>
            </p:nvSpPr>
            <p:spPr>
              <a:xfrm>
                <a:off x="3909169" y="3485971"/>
                <a:ext cx="1867434" cy="397353"/>
              </a:xfrm>
              <a:prstGeom prst="rect">
                <a:avLst/>
              </a:prstGeom>
              <a:noFill/>
            </p:spPr>
            <p:txBody>
              <a:bodyPr wrap="none" lIns="0" tIns="0" rIns="0" bIns="0" rtlCol="0">
                <a:spAutoFit/>
              </a:bodyPr>
              <a:lstStyle/>
              <a:p>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𝑝</m:t>
                        </m:r>
                        <m:r>
                          <a:rPr lang="en-US" b="0" i="1" baseline="-25000" smtClean="0">
                            <a:latin typeface="Cambria Math" panose="02040503050406030204" pitchFamily="18" charset="0"/>
                          </a:rPr>
                          <m:t>𝐿</m:t>
                        </m:r>
                      </m:e>
                    </m:acc>
                    <m:r>
                      <a:rPr lang="en-US" b="0" i="1" smtClean="0">
                        <a:latin typeface="Cambria Math" panose="02040503050406030204" pitchFamily="18" charset="0"/>
                      </a:rPr>
                      <m:t>=15</m:t>
                    </m:r>
                    <m:f>
                      <m:fPr>
                        <m:ctrlPr>
                          <a:rPr lang="en-US" b="0" i="1" smtClean="0">
                            <a:latin typeface="Cambria Math" panose="02040503050406030204" pitchFamily="18" charset="0"/>
                          </a:rPr>
                        </m:ctrlPr>
                      </m:fPr>
                      <m:num>
                        <m:r>
                          <a:rPr lang="en-US" b="0" i="1" smtClean="0">
                            <a:latin typeface="Cambria Math" panose="02040503050406030204" pitchFamily="18" charset="0"/>
                          </a:rPr>
                          <m:t>13+4</m:t>
                        </m:r>
                      </m:num>
                      <m:den>
                        <m:r>
                          <a:rPr lang="en-US" b="0" i="1" smtClean="0">
                            <a:latin typeface="Cambria Math" panose="02040503050406030204" pitchFamily="18" charset="0"/>
                          </a:rPr>
                          <m:t>15+5</m:t>
                        </m:r>
                      </m:den>
                    </m:f>
                  </m:oMath>
                </a14:m>
                <a:r>
                  <a:rPr lang="en-US" smtClean="0"/>
                  <a:t>=12.75</a:t>
                </a:r>
                <a:endParaRPr lang="en-US"/>
              </a:p>
            </p:txBody>
          </p:sp>
        </mc:Choice>
        <mc:Fallback>
          <p:sp>
            <p:nvSpPr>
              <p:cNvPr id="23" name="TextBox 22"/>
              <p:cNvSpPr txBox="1">
                <a:spLocks noRot="1" noChangeAspect="1" noMove="1" noResize="1" noEditPoints="1" noAdjustHandles="1" noChangeArrowheads="1" noChangeShapeType="1" noTextEdit="1"/>
              </p:cNvSpPr>
              <p:nvPr/>
            </p:nvSpPr>
            <p:spPr>
              <a:xfrm>
                <a:off x="3909169" y="3485971"/>
                <a:ext cx="1867434" cy="397353"/>
              </a:xfrm>
              <a:prstGeom prst="rect">
                <a:avLst/>
              </a:prstGeom>
              <a:blipFill rotWithShape="0">
                <a:blip r:embed="rId5"/>
                <a:stretch>
                  <a:fillRect l="-4560" t="-4615" r="-684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6069045" y="3470206"/>
                <a:ext cx="1626984" cy="393441"/>
              </a:xfrm>
              <a:prstGeom prst="rect">
                <a:avLst/>
              </a:prstGeom>
              <a:noFill/>
            </p:spPr>
            <p:txBody>
              <a:bodyPr wrap="none" lIns="0" tIns="0" rIns="0" bIns="0" rtlCol="0">
                <a:spAutoFit/>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r>
                          <a:rPr lang="en-US" b="0" i="1" baseline="-25000" smtClean="0">
                            <a:latin typeface="Cambria Math" panose="02040503050406030204" pitchFamily="18" charset="0"/>
                          </a:rPr>
                          <m:t>𝐿</m:t>
                        </m:r>
                      </m:e>
                    </m:acc>
                    <m:r>
                      <a:rPr lang="en-US" b="0" i="1" smtClean="0">
                        <a:latin typeface="Cambria Math" panose="02040503050406030204" pitchFamily="18" charset="0"/>
                      </a:rPr>
                      <m:t>=5</m:t>
                    </m:r>
                    <m:f>
                      <m:fPr>
                        <m:ctrlPr>
                          <a:rPr lang="en-US" b="0" i="1" smtClean="0">
                            <a:latin typeface="Cambria Math" panose="02040503050406030204" pitchFamily="18" charset="0"/>
                          </a:rPr>
                        </m:ctrlPr>
                      </m:fPr>
                      <m:num>
                        <m:r>
                          <a:rPr lang="en-US" b="0" i="1" smtClean="0">
                            <a:latin typeface="Cambria Math" panose="02040503050406030204" pitchFamily="18" charset="0"/>
                          </a:rPr>
                          <m:t>13+4</m:t>
                        </m:r>
                      </m:num>
                      <m:den>
                        <m:r>
                          <a:rPr lang="en-US" b="0" i="1" smtClean="0">
                            <a:latin typeface="Cambria Math" panose="02040503050406030204" pitchFamily="18" charset="0"/>
                          </a:rPr>
                          <m:t>15+5</m:t>
                        </m:r>
                      </m:den>
                    </m:f>
                  </m:oMath>
                </a14:m>
                <a:r>
                  <a:rPr lang="en-US" smtClean="0"/>
                  <a:t>=4.25</a:t>
                </a:r>
                <a:endParaRPr lang="en-US"/>
              </a:p>
            </p:txBody>
          </p:sp>
        </mc:Choice>
        <mc:Fallback>
          <p:sp>
            <p:nvSpPr>
              <p:cNvPr id="24" name="TextBox 23"/>
              <p:cNvSpPr txBox="1">
                <a:spLocks noRot="1" noChangeAspect="1" noMove="1" noResize="1" noEditPoints="1" noAdjustHandles="1" noChangeArrowheads="1" noChangeShapeType="1" noTextEdit="1"/>
              </p:cNvSpPr>
              <p:nvPr/>
            </p:nvSpPr>
            <p:spPr>
              <a:xfrm>
                <a:off x="6069045" y="3470206"/>
                <a:ext cx="1626984" cy="393441"/>
              </a:xfrm>
              <a:prstGeom prst="rect">
                <a:avLst/>
              </a:prstGeom>
              <a:blipFill rotWithShape="0">
                <a:blip r:embed="rId6"/>
                <a:stretch>
                  <a:fillRect l="-3759" t="-4615" r="-8271" b="-215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3914424" y="4069295"/>
                <a:ext cx="1768433" cy="393441"/>
              </a:xfrm>
              <a:prstGeom prst="rect">
                <a:avLst/>
              </a:prstGeom>
              <a:noFill/>
            </p:spPr>
            <p:txBody>
              <a:bodyPr wrap="none" lIns="0" tIns="0" rIns="0" bIns="0" rtlCol="0">
                <a:spAutoFit/>
              </a:bodyPr>
              <a:lstStyle/>
              <a:p>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𝑝</m:t>
                        </m:r>
                        <m:r>
                          <a:rPr lang="en-US" b="0" i="1" baseline="-25000" smtClean="0">
                            <a:latin typeface="Cambria Math" panose="02040503050406030204" pitchFamily="18" charset="0"/>
                          </a:rPr>
                          <m:t>𝑅</m:t>
                        </m:r>
                      </m:e>
                    </m:acc>
                    <m:r>
                      <a:rPr lang="en-US" b="0" i="1" smtClean="0">
                        <a:latin typeface="Cambria Math" panose="02040503050406030204" pitchFamily="18" charset="0"/>
                      </a:rPr>
                      <m:t>=15</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15+5</m:t>
                        </m:r>
                      </m:den>
                    </m:f>
                  </m:oMath>
                </a14:m>
                <a:r>
                  <a:rPr lang="en-US" smtClean="0"/>
                  <a:t>=2.25</a:t>
                </a:r>
                <a:endParaRPr lang="en-US"/>
              </a:p>
            </p:txBody>
          </p:sp>
        </mc:Choice>
        <mc:Fallback>
          <p:sp>
            <p:nvSpPr>
              <p:cNvPr id="25" name="TextBox 24"/>
              <p:cNvSpPr txBox="1">
                <a:spLocks noRot="1" noChangeAspect="1" noMove="1" noResize="1" noEditPoints="1" noAdjustHandles="1" noChangeArrowheads="1" noChangeShapeType="1" noTextEdit="1"/>
              </p:cNvSpPr>
              <p:nvPr/>
            </p:nvSpPr>
            <p:spPr>
              <a:xfrm>
                <a:off x="3914424" y="4069295"/>
                <a:ext cx="1768433" cy="393441"/>
              </a:xfrm>
              <a:prstGeom prst="rect">
                <a:avLst/>
              </a:prstGeom>
              <a:blipFill rotWithShape="0">
                <a:blip r:embed="rId7"/>
                <a:stretch>
                  <a:fillRect l="-4828" t="-4688" r="-7586" b="-218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6074300" y="4053530"/>
                <a:ext cx="1645002" cy="393441"/>
              </a:xfrm>
              <a:prstGeom prst="rect">
                <a:avLst/>
              </a:prstGeom>
              <a:noFill/>
            </p:spPr>
            <p:txBody>
              <a:bodyPr wrap="none" lIns="0" tIns="0" rIns="0" bIns="0" rtlCol="0">
                <a:spAutoFit/>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r>
                          <a:rPr lang="en-US" b="0" i="1" baseline="-25000" smtClean="0">
                            <a:latin typeface="Cambria Math" panose="02040503050406030204" pitchFamily="18" charset="0"/>
                          </a:rPr>
                          <m:t>𝑅</m:t>
                        </m:r>
                      </m:e>
                    </m:acc>
                    <m:r>
                      <a:rPr lang="en-US" b="0" i="1" smtClean="0">
                        <a:latin typeface="Cambria Math" panose="02040503050406030204" pitchFamily="18" charset="0"/>
                      </a:rPr>
                      <m:t>=5</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15+5</m:t>
                        </m:r>
                      </m:den>
                    </m:f>
                  </m:oMath>
                </a14:m>
                <a:r>
                  <a:rPr lang="en-US" smtClean="0"/>
                  <a:t>=0.75</a:t>
                </a:r>
                <a:endParaRPr lang="en-US"/>
              </a:p>
            </p:txBody>
          </p:sp>
        </mc:Choice>
        <mc:Fallback>
          <p:sp>
            <p:nvSpPr>
              <p:cNvPr id="26" name="TextBox 25"/>
              <p:cNvSpPr txBox="1">
                <a:spLocks noRot="1" noChangeAspect="1" noMove="1" noResize="1" noEditPoints="1" noAdjustHandles="1" noChangeArrowheads="1" noChangeShapeType="1" noTextEdit="1"/>
              </p:cNvSpPr>
              <p:nvPr/>
            </p:nvSpPr>
            <p:spPr>
              <a:xfrm>
                <a:off x="6074300" y="4053530"/>
                <a:ext cx="1645002" cy="393441"/>
              </a:xfrm>
              <a:prstGeom prst="rect">
                <a:avLst/>
              </a:prstGeom>
              <a:blipFill rotWithShape="0">
                <a:blip r:embed="rId8"/>
                <a:stretch>
                  <a:fillRect l="-4815" t="-4688" r="-8148" b="-218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27"/>
              <p:cNvSpPr/>
              <p:nvPr/>
            </p:nvSpPr>
            <p:spPr>
              <a:xfrm>
                <a:off x="5077307" y="5892199"/>
                <a:ext cx="2031325" cy="369332"/>
              </a:xfrm>
              <a:prstGeom prst="rect">
                <a:avLst/>
              </a:prstGeom>
            </p:spPr>
            <p:txBody>
              <a:bodyPr wrap="none">
                <a:spAutoFit/>
              </a:bodyPr>
              <a:lstStyle/>
              <a:p>
                <a14:m>
                  <m:oMath xmlns:m="http://schemas.openxmlformats.org/officeDocument/2006/math">
                    <m:r>
                      <m:rPr>
                        <m:nor/>
                      </m:rPr>
                      <a:rPr lang="en-US" smtClean="0">
                        <a:latin typeface="Symbol" panose="05050102010706020507" pitchFamily="18" charset="2"/>
                      </a:rPr>
                      <m:t>c</m:t>
                    </m:r>
                    <m:r>
                      <m:rPr>
                        <m:nor/>
                      </m:rPr>
                      <a:rPr lang="en-US" baseline="30000" smtClean="0">
                        <a:latin typeface="Symbol" panose="05050102010706020507" pitchFamily="18" charset="2"/>
                      </a:rPr>
                      <m:t>2</m:t>
                    </m:r>
                    <m:r>
                      <m:rPr>
                        <m:nor/>
                      </m:rPr>
                      <a:rPr lang="en-US" baseline="-25000" smtClean="0">
                        <a:latin typeface="Symbol" panose="05050102010706020507" pitchFamily="18" charset="2"/>
                      </a:rPr>
                      <m:t>a</m:t>
                    </m:r>
                    <m:r>
                      <m:rPr>
                        <m:nor/>
                      </m:rPr>
                      <a:rPr lang="en-US" baseline="-25000" smtClean="0">
                        <a:latin typeface="Symbol" panose="05050102010706020507" pitchFamily="18" charset="2"/>
                      </a:rPr>
                      <m:t>=0.05,</m:t>
                    </m:r>
                    <m:r>
                      <m:rPr>
                        <m:nor/>
                      </m:rPr>
                      <a:rPr lang="en-US" baseline="-25000" smtClean="0">
                        <a:latin typeface="Calibri" panose="020F0502020204030204" pitchFamily="34" charset="0"/>
                      </a:rPr>
                      <m:t>df</m:t>
                    </m:r>
                    <m:r>
                      <m:rPr>
                        <m:nor/>
                      </m:rPr>
                      <a:rPr lang="en-US" baseline="-25000" smtClean="0">
                        <a:latin typeface="Symbol" panose="05050102010706020507" pitchFamily="18" charset="2"/>
                      </a:rPr>
                      <m:t>=</m:t>
                    </m:r>
                    <m:r>
                      <m:rPr>
                        <m:nor/>
                      </m:rPr>
                      <a:rPr lang="en-US" b="0" i="0" baseline="-25000" smtClean="0">
                        <a:latin typeface="Symbol" panose="05050102010706020507" pitchFamily="18" charset="2"/>
                      </a:rPr>
                      <m:t>1</m:t>
                    </m:r>
                  </m:oMath>
                </a14:m>
                <a:r>
                  <a:rPr lang="en-US" smtClean="0"/>
                  <a:t> = 3.8415</a:t>
                </a:r>
                <a:endParaRPr lang="en-US"/>
              </a:p>
            </p:txBody>
          </p:sp>
        </mc:Choice>
        <mc:Fallback>
          <p:sp>
            <p:nvSpPr>
              <p:cNvPr id="28" name="Rectangle 27"/>
              <p:cNvSpPr>
                <a:spLocks noRot="1" noChangeAspect="1" noMove="1" noResize="1" noEditPoints="1" noAdjustHandles="1" noChangeArrowheads="1" noChangeShapeType="1" noTextEdit="1"/>
              </p:cNvSpPr>
              <p:nvPr/>
            </p:nvSpPr>
            <p:spPr>
              <a:xfrm>
                <a:off x="5077307" y="5892199"/>
                <a:ext cx="2031325" cy="369332"/>
              </a:xfrm>
              <a:prstGeom prst="rect">
                <a:avLst/>
              </a:prstGeom>
              <a:blipFill rotWithShape="0">
                <a:blip r:embed="rId9"/>
                <a:stretch>
                  <a:fillRect t="-10000" r="-1802"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3495979" y="6211669"/>
                <a:ext cx="5648021" cy="646331"/>
              </a:xfrm>
              <a:prstGeom prst="rect">
                <a:avLst/>
              </a:prstGeom>
              <a:noFill/>
            </p:spPr>
            <p:txBody>
              <a:bodyPr wrap="none" rtlCol="0">
                <a:spAutoFit/>
              </a:bodyPr>
              <a:lstStyle/>
              <a:p>
                <a:r>
                  <a:rPr lang="en-US" smtClean="0"/>
                  <a:t>since </a:t>
                </a:r>
                <a14:m>
                  <m:oMath xmlns:m="http://schemas.openxmlformats.org/officeDocument/2006/math">
                    <m:r>
                      <m:rPr>
                        <m:nor/>
                      </m:rPr>
                      <a:rPr lang="en-US">
                        <a:latin typeface="Symbol" panose="05050102010706020507" pitchFamily="18" charset="2"/>
                      </a:rPr>
                      <m:t>D</m:t>
                    </m:r>
                    <m:r>
                      <a:rPr lang="en-US" b="0" i="1" smtClean="0">
                        <a:latin typeface="Cambria Math" panose="02040503050406030204" pitchFamily="18" charset="0"/>
                        <a:sym typeface="Symbol" panose="05050102010706020507" pitchFamily="18" charset="2"/>
                      </a:rPr>
                      <m:t></m:t>
                    </m:r>
                    <m:r>
                      <m:rPr>
                        <m:nor/>
                      </m:rPr>
                      <a:rPr lang="en-US">
                        <a:latin typeface="Symbol" panose="05050102010706020507" pitchFamily="18" charset="2"/>
                      </a:rPr>
                      <m:t>c</m:t>
                    </m:r>
                    <m:r>
                      <m:rPr>
                        <m:nor/>
                      </m:rPr>
                      <a:rPr lang="en-US" baseline="30000">
                        <a:latin typeface="Symbol" panose="05050102010706020507" pitchFamily="18" charset="2"/>
                      </a:rPr>
                      <m:t>2</m:t>
                    </m:r>
                  </m:oMath>
                </a14:m>
                <a:r>
                  <a:rPr lang="en-US" smtClean="0"/>
                  <a:t>, </a:t>
                </a:r>
                <a:r>
                  <a:rPr lang="en-US" smtClean="0"/>
                  <a:t>prune </a:t>
                </a:r>
                <a:r>
                  <a:rPr lang="en-US" smtClean="0"/>
                  <a:t>this </a:t>
                </a:r>
                <a:r>
                  <a:rPr lang="en-US" smtClean="0"/>
                  <a:t>node (replace with + leaf), because </a:t>
                </a:r>
              </a:p>
              <a:p>
                <a:r>
                  <a:rPr lang="en-US" smtClean="0"/>
                  <a:t>it is not </a:t>
                </a:r>
                <a:r>
                  <a:rPr lang="en-US" smtClean="0"/>
                  <a:t>helpful in separating postives from negatives</a:t>
                </a:r>
                <a:endParaRPr lang="en-US"/>
              </a:p>
            </p:txBody>
          </p:sp>
        </mc:Choice>
        <mc:Fallback>
          <p:sp>
            <p:nvSpPr>
              <p:cNvPr id="29" name="TextBox 28"/>
              <p:cNvSpPr txBox="1">
                <a:spLocks noRot="1" noChangeAspect="1" noMove="1" noResize="1" noEditPoints="1" noAdjustHandles="1" noChangeArrowheads="1" noChangeShapeType="1" noTextEdit="1"/>
              </p:cNvSpPr>
              <p:nvPr/>
            </p:nvSpPr>
            <p:spPr>
              <a:xfrm>
                <a:off x="3495979" y="6211669"/>
                <a:ext cx="5648021" cy="646331"/>
              </a:xfrm>
              <a:prstGeom prst="rect">
                <a:avLst/>
              </a:prstGeom>
              <a:blipFill rotWithShape="0">
                <a:blip r:embed="rId10"/>
                <a:stretch>
                  <a:fillRect l="-863"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483091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Decision Tree Pruning</a:t>
            </a:r>
          </a:p>
        </p:txBody>
      </p:sp>
      <p:sp>
        <p:nvSpPr>
          <p:cNvPr id="3" name="Content Placeholder 2"/>
          <p:cNvSpPr>
            <a:spLocks noGrp="1"/>
          </p:cNvSpPr>
          <p:nvPr>
            <p:ph idx="1"/>
          </p:nvPr>
        </p:nvSpPr>
        <p:spPr>
          <a:xfrm>
            <a:off x="628650" y="1635162"/>
            <a:ext cx="7886700" cy="2000923"/>
          </a:xfrm>
        </p:spPr>
        <p:txBody>
          <a:bodyPr/>
          <a:lstStyle/>
          <a:p>
            <a:r>
              <a:rPr lang="en-US"/>
              <a:t>Approach 2: </a:t>
            </a:r>
            <a:r>
              <a:rPr lang="en-US" smtClean="0"/>
              <a:t>ReducedError </a:t>
            </a:r>
            <a:r>
              <a:rPr lang="en-US"/>
              <a:t>pruning</a:t>
            </a:r>
          </a:p>
          <a:p>
            <a:pPr lvl="1"/>
            <a:r>
              <a:rPr lang="en-US"/>
              <a:t>set aside a </a:t>
            </a:r>
            <a:r>
              <a:rPr lang="en-US" u="sng"/>
              <a:t>Validation Set </a:t>
            </a:r>
            <a:r>
              <a:rPr lang="en-US"/>
              <a:t>(</a:t>
            </a:r>
            <a:r>
              <a:rPr lang="en-US" smtClean="0"/>
              <a:t>subset, e.g. ~1/3 of training examples) to </a:t>
            </a:r>
            <a:r>
              <a:rPr lang="en-US"/>
              <a:t>estimate </a:t>
            </a:r>
            <a:r>
              <a:rPr lang="en-US" smtClean="0"/>
              <a:t>accuracy </a:t>
            </a:r>
            <a:r>
              <a:rPr lang="en-US"/>
              <a:t>of </a:t>
            </a:r>
            <a:r>
              <a:rPr lang="en-US" smtClean="0"/>
              <a:t>nodes on </a:t>
            </a:r>
            <a:r>
              <a:rPr lang="en-US"/>
              <a:t>test data</a:t>
            </a:r>
          </a:p>
          <a:p>
            <a:pPr lvl="1"/>
            <a:r>
              <a:rPr lang="en-US"/>
              <a:t>identify/remove nodes that </a:t>
            </a:r>
            <a:r>
              <a:rPr lang="en-US" smtClean="0"/>
              <a:t>would cause excess mistakes on the Validation  </a:t>
            </a:r>
            <a:r>
              <a:rPr lang="en-US"/>
              <a:t>Set</a:t>
            </a:r>
          </a:p>
          <a:p>
            <a:endParaRPr lang="en-US"/>
          </a:p>
        </p:txBody>
      </p:sp>
      <p:sp>
        <p:nvSpPr>
          <p:cNvPr id="11" name="TextBox 10"/>
          <p:cNvSpPr txBox="1"/>
          <p:nvPr/>
        </p:nvSpPr>
        <p:spPr>
          <a:xfrm>
            <a:off x="3162749" y="3625326"/>
            <a:ext cx="322729" cy="365760"/>
          </a:xfrm>
          <a:prstGeom prst="rect">
            <a:avLst/>
          </a:prstGeom>
          <a:noFill/>
          <a:ln>
            <a:solidFill>
              <a:schemeClr val="accent1"/>
            </a:solidFill>
          </a:ln>
        </p:spPr>
        <p:txBody>
          <a:bodyPr wrap="square" rtlCol="0">
            <a:spAutoFit/>
          </a:bodyPr>
          <a:lstStyle/>
          <a:p>
            <a:r>
              <a:rPr lang="en-US" smtClean="0"/>
              <a:t>A</a:t>
            </a:r>
            <a:endParaRPr lang="en-US"/>
          </a:p>
        </p:txBody>
      </p:sp>
      <p:sp>
        <p:nvSpPr>
          <p:cNvPr id="12" name="TextBox 11"/>
          <p:cNvSpPr txBox="1"/>
          <p:nvPr/>
        </p:nvSpPr>
        <p:spPr>
          <a:xfrm>
            <a:off x="2389992" y="4229547"/>
            <a:ext cx="322729" cy="365760"/>
          </a:xfrm>
          <a:prstGeom prst="rect">
            <a:avLst/>
          </a:prstGeom>
          <a:noFill/>
          <a:ln>
            <a:solidFill>
              <a:schemeClr val="accent1"/>
            </a:solidFill>
          </a:ln>
        </p:spPr>
        <p:txBody>
          <a:bodyPr wrap="square" rtlCol="0">
            <a:spAutoFit/>
          </a:bodyPr>
          <a:lstStyle/>
          <a:p>
            <a:r>
              <a:rPr lang="en-US"/>
              <a:t>B</a:t>
            </a:r>
          </a:p>
        </p:txBody>
      </p:sp>
      <p:sp>
        <p:nvSpPr>
          <p:cNvPr id="13" name="TextBox 12"/>
          <p:cNvSpPr txBox="1"/>
          <p:nvPr/>
        </p:nvSpPr>
        <p:spPr>
          <a:xfrm>
            <a:off x="3799243" y="4229548"/>
            <a:ext cx="322729" cy="365760"/>
          </a:xfrm>
          <a:prstGeom prst="rect">
            <a:avLst/>
          </a:prstGeom>
          <a:noFill/>
          <a:ln>
            <a:solidFill>
              <a:schemeClr val="accent1"/>
            </a:solidFill>
          </a:ln>
        </p:spPr>
        <p:txBody>
          <a:bodyPr wrap="square" rtlCol="0">
            <a:spAutoFit/>
          </a:bodyPr>
          <a:lstStyle/>
          <a:p>
            <a:r>
              <a:rPr lang="en-US" smtClean="0"/>
              <a:t>B</a:t>
            </a:r>
            <a:endParaRPr lang="en-US"/>
          </a:p>
        </p:txBody>
      </p:sp>
      <p:sp>
        <p:nvSpPr>
          <p:cNvPr id="14" name="TextBox 13"/>
          <p:cNvSpPr txBox="1"/>
          <p:nvPr/>
        </p:nvSpPr>
        <p:spPr>
          <a:xfrm>
            <a:off x="1936377" y="5088367"/>
            <a:ext cx="300082" cy="369332"/>
          </a:xfrm>
          <a:prstGeom prst="rect">
            <a:avLst/>
          </a:prstGeom>
          <a:noFill/>
          <a:ln>
            <a:solidFill>
              <a:schemeClr val="accent1"/>
            </a:solidFill>
          </a:ln>
        </p:spPr>
        <p:txBody>
          <a:bodyPr wrap="none" rtlCol="0">
            <a:spAutoFit/>
          </a:bodyPr>
          <a:lstStyle/>
          <a:p>
            <a:r>
              <a:rPr lang="en-US" smtClean="0"/>
              <a:t>+</a:t>
            </a:r>
            <a:endParaRPr lang="en-US"/>
          </a:p>
        </p:txBody>
      </p:sp>
      <p:sp>
        <p:nvSpPr>
          <p:cNvPr id="15" name="TextBox 14"/>
          <p:cNvSpPr txBox="1"/>
          <p:nvPr/>
        </p:nvSpPr>
        <p:spPr>
          <a:xfrm>
            <a:off x="2626659" y="5079404"/>
            <a:ext cx="255198" cy="369332"/>
          </a:xfrm>
          <a:prstGeom prst="rect">
            <a:avLst/>
          </a:prstGeom>
          <a:noFill/>
          <a:ln>
            <a:solidFill>
              <a:schemeClr val="accent1"/>
            </a:solidFill>
          </a:ln>
        </p:spPr>
        <p:txBody>
          <a:bodyPr wrap="none" rtlCol="0">
            <a:spAutoFit/>
          </a:bodyPr>
          <a:lstStyle/>
          <a:p>
            <a:r>
              <a:rPr lang="en-US" smtClean="0"/>
              <a:t>-</a:t>
            </a:r>
            <a:endParaRPr lang="en-US"/>
          </a:p>
        </p:txBody>
      </p:sp>
      <p:sp>
        <p:nvSpPr>
          <p:cNvPr id="16" name="TextBox 15"/>
          <p:cNvSpPr txBox="1"/>
          <p:nvPr/>
        </p:nvSpPr>
        <p:spPr>
          <a:xfrm>
            <a:off x="3327699" y="5070438"/>
            <a:ext cx="300082" cy="369332"/>
          </a:xfrm>
          <a:prstGeom prst="rect">
            <a:avLst/>
          </a:prstGeom>
          <a:noFill/>
          <a:ln>
            <a:solidFill>
              <a:schemeClr val="accent1"/>
            </a:solidFill>
          </a:ln>
        </p:spPr>
        <p:txBody>
          <a:bodyPr wrap="none" rtlCol="0">
            <a:spAutoFit/>
          </a:bodyPr>
          <a:lstStyle/>
          <a:p>
            <a:r>
              <a:rPr lang="en-US" smtClean="0"/>
              <a:t>+</a:t>
            </a:r>
            <a:endParaRPr lang="en-US"/>
          </a:p>
        </p:txBody>
      </p:sp>
      <p:sp>
        <p:nvSpPr>
          <p:cNvPr id="17" name="TextBox 16"/>
          <p:cNvSpPr txBox="1"/>
          <p:nvPr/>
        </p:nvSpPr>
        <p:spPr>
          <a:xfrm>
            <a:off x="4265407" y="5104502"/>
            <a:ext cx="255198" cy="369332"/>
          </a:xfrm>
          <a:prstGeom prst="rect">
            <a:avLst/>
          </a:prstGeom>
          <a:noFill/>
          <a:ln>
            <a:solidFill>
              <a:schemeClr val="accent1"/>
            </a:solidFill>
          </a:ln>
        </p:spPr>
        <p:txBody>
          <a:bodyPr wrap="none" rtlCol="0">
            <a:spAutoFit/>
          </a:bodyPr>
          <a:lstStyle/>
          <a:p>
            <a:r>
              <a:rPr lang="en-US" smtClean="0"/>
              <a:t>-</a:t>
            </a:r>
            <a:endParaRPr lang="en-US"/>
          </a:p>
        </p:txBody>
      </p:sp>
      <p:cxnSp>
        <p:nvCxnSpPr>
          <p:cNvPr id="19" name="Straight Connector 18"/>
          <p:cNvCxnSpPr>
            <a:stCxn id="11" idx="1"/>
            <a:endCxn id="12" idx="0"/>
          </p:cNvCxnSpPr>
          <p:nvPr/>
        </p:nvCxnSpPr>
        <p:spPr>
          <a:xfrm flipH="1">
            <a:off x="2551357" y="3808206"/>
            <a:ext cx="611392" cy="4213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13" idx="0"/>
          </p:cNvCxnSpPr>
          <p:nvPr/>
        </p:nvCxnSpPr>
        <p:spPr>
          <a:xfrm>
            <a:off x="3485478" y="3808206"/>
            <a:ext cx="475130" cy="4213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2"/>
            <a:endCxn id="14" idx="0"/>
          </p:cNvCxnSpPr>
          <p:nvPr/>
        </p:nvCxnSpPr>
        <p:spPr>
          <a:xfrm flipH="1">
            <a:off x="2086418" y="4595307"/>
            <a:ext cx="464939" cy="4930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2"/>
            <a:endCxn id="15" idx="0"/>
          </p:cNvCxnSpPr>
          <p:nvPr/>
        </p:nvCxnSpPr>
        <p:spPr>
          <a:xfrm>
            <a:off x="2551357" y="4595307"/>
            <a:ext cx="202901" cy="4840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2"/>
            <a:endCxn id="16" idx="0"/>
          </p:cNvCxnSpPr>
          <p:nvPr/>
        </p:nvCxnSpPr>
        <p:spPr>
          <a:xfrm flipH="1">
            <a:off x="3477740" y="4595308"/>
            <a:ext cx="482868" cy="4751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2"/>
          </p:cNvCxnSpPr>
          <p:nvPr/>
        </p:nvCxnSpPr>
        <p:spPr>
          <a:xfrm>
            <a:off x="3960608" y="4595308"/>
            <a:ext cx="406997" cy="51457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882587" y="5561703"/>
            <a:ext cx="417102" cy="646331"/>
          </a:xfrm>
          <a:prstGeom prst="rect">
            <a:avLst/>
          </a:prstGeom>
          <a:noFill/>
        </p:spPr>
        <p:txBody>
          <a:bodyPr wrap="none" rtlCol="0">
            <a:spAutoFit/>
          </a:bodyPr>
          <a:lstStyle/>
          <a:p>
            <a:r>
              <a:rPr lang="en-US" smtClean="0"/>
              <a:t>2+</a:t>
            </a:r>
          </a:p>
          <a:p>
            <a:r>
              <a:rPr lang="en-US">
                <a:solidFill>
                  <a:srgbClr val="FF0000"/>
                </a:solidFill>
              </a:rPr>
              <a:t>3</a:t>
            </a:r>
            <a:r>
              <a:rPr lang="en-US" smtClean="0">
                <a:solidFill>
                  <a:srgbClr val="FF0000"/>
                </a:solidFill>
              </a:rPr>
              <a:t>-</a:t>
            </a:r>
            <a:endParaRPr lang="en-US">
              <a:solidFill>
                <a:srgbClr val="FF0000"/>
              </a:solidFill>
            </a:endParaRPr>
          </a:p>
        </p:txBody>
      </p:sp>
      <p:sp>
        <p:nvSpPr>
          <p:cNvPr id="69" name="TextBox 68"/>
          <p:cNvSpPr txBox="1"/>
          <p:nvPr/>
        </p:nvSpPr>
        <p:spPr>
          <a:xfrm>
            <a:off x="2562112" y="5563496"/>
            <a:ext cx="417102" cy="646331"/>
          </a:xfrm>
          <a:prstGeom prst="rect">
            <a:avLst/>
          </a:prstGeom>
          <a:noFill/>
        </p:spPr>
        <p:txBody>
          <a:bodyPr wrap="none" rtlCol="0">
            <a:spAutoFit/>
          </a:bodyPr>
          <a:lstStyle/>
          <a:p>
            <a:r>
              <a:rPr lang="en-US" smtClean="0">
                <a:solidFill>
                  <a:srgbClr val="FF0000"/>
                </a:solidFill>
              </a:rPr>
              <a:t>1+</a:t>
            </a:r>
          </a:p>
          <a:p>
            <a:r>
              <a:rPr lang="en-US" smtClean="0"/>
              <a:t>3-</a:t>
            </a:r>
            <a:endParaRPr lang="en-US"/>
          </a:p>
        </p:txBody>
      </p:sp>
      <p:sp>
        <p:nvSpPr>
          <p:cNvPr id="70" name="TextBox 69"/>
          <p:cNvSpPr txBox="1"/>
          <p:nvPr/>
        </p:nvSpPr>
        <p:spPr>
          <a:xfrm>
            <a:off x="3263152" y="5543774"/>
            <a:ext cx="417102" cy="646331"/>
          </a:xfrm>
          <a:prstGeom prst="rect">
            <a:avLst/>
          </a:prstGeom>
          <a:noFill/>
        </p:spPr>
        <p:txBody>
          <a:bodyPr wrap="none" rtlCol="0">
            <a:spAutoFit/>
          </a:bodyPr>
          <a:lstStyle/>
          <a:p>
            <a:r>
              <a:rPr lang="en-US"/>
              <a:t>3</a:t>
            </a:r>
            <a:r>
              <a:rPr lang="en-US" smtClean="0"/>
              <a:t>+</a:t>
            </a:r>
          </a:p>
          <a:p>
            <a:r>
              <a:rPr lang="en-US" smtClean="0">
                <a:solidFill>
                  <a:srgbClr val="FF0000"/>
                </a:solidFill>
              </a:rPr>
              <a:t>0-</a:t>
            </a:r>
            <a:endParaRPr lang="en-US">
              <a:solidFill>
                <a:srgbClr val="FF0000"/>
              </a:solidFill>
            </a:endParaRPr>
          </a:p>
        </p:txBody>
      </p:sp>
      <p:sp>
        <p:nvSpPr>
          <p:cNvPr id="71" name="TextBox 70"/>
          <p:cNvSpPr txBox="1"/>
          <p:nvPr/>
        </p:nvSpPr>
        <p:spPr>
          <a:xfrm>
            <a:off x="4134522" y="5511501"/>
            <a:ext cx="417102" cy="646331"/>
          </a:xfrm>
          <a:prstGeom prst="rect">
            <a:avLst/>
          </a:prstGeom>
          <a:noFill/>
        </p:spPr>
        <p:txBody>
          <a:bodyPr wrap="none" rtlCol="0">
            <a:spAutoFit/>
          </a:bodyPr>
          <a:lstStyle/>
          <a:p>
            <a:r>
              <a:rPr lang="en-US" smtClean="0">
                <a:solidFill>
                  <a:srgbClr val="FF0000"/>
                </a:solidFill>
              </a:rPr>
              <a:t>1+</a:t>
            </a:r>
          </a:p>
          <a:p>
            <a:r>
              <a:rPr lang="en-US"/>
              <a:t>2</a:t>
            </a:r>
            <a:r>
              <a:rPr lang="en-US" smtClean="0"/>
              <a:t>-</a:t>
            </a:r>
            <a:endParaRPr lang="en-US"/>
          </a:p>
        </p:txBody>
      </p:sp>
      <p:sp>
        <p:nvSpPr>
          <p:cNvPr id="72" name="TextBox 71"/>
          <p:cNvSpPr txBox="1"/>
          <p:nvPr/>
        </p:nvSpPr>
        <p:spPr>
          <a:xfrm>
            <a:off x="7230934" y="3616361"/>
            <a:ext cx="322729" cy="365760"/>
          </a:xfrm>
          <a:prstGeom prst="rect">
            <a:avLst/>
          </a:prstGeom>
          <a:noFill/>
          <a:ln>
            <a:solidFill>
              <a:schemeClr val="accent1"/>
            </a:solidFill>
          </a:ln>
        </p:spPr>
        <p:txBody>
          <a:bodyPr wrap="square" rtlCol="0">
            <a:spAutoFit/>
          </a:bodyPr>
          <a:lstStyle/>
          <a:p>
            <a:r>
              <a:rPr lang="en-US" smtClean="0"/>
              <a:t>A</a:t>
            </a:r>
            <a:endParaRPr lang="en-US"/>
          </a:p>
        </p:txBody>
      </p:sp>
      <p:sp>
        <p:nvSpPr>
          <p:cNvPr id="73" name="TextBox 72"/>
          <p:cNvSpPr txBox="1"/>
          <p:nvPr/>
        </p:nvSpPr>
        <p:spPr>
          <a:xfrm>
            <a:off x="6458177" y="4220582"/>
            <a:ext cx="322729" cy="365760"/>
          </a:xfrm>
          <a:prstGeom prst="rect">
            <a:avLst/>
          </a:prstGeom>
          <a:noFill/>
          <a:ln>
            <a:solidFill>
              <a:schemeClr val="accent1"/>
            </a:solidFill>
          </a:ln>
        </p:spPr>
        <p:txBody>
          <a:bodyPr wrap="square" rtlCol="0">
            <a:spAutoFit/>
          </a:bodyPr>
          <a:lstStyle/>
          <a:p>
            <a:r>
              <a:rPr lang="en-US" smtClean="0"/>
              <a:t>-</a:t>
            </a:r>
            <a:endParaRPr lang="en-US"/>
          </a:p>
        </p:txBody>
      </p:sp>
      <p:sp>
        <p:nvSpPr>
          <p:cNvPr id="74" name="TextBox 73"/>
          <p:cNvSpPr txBox="1"/>
          <p:nvPr/>
        </p:nvSpPr>
        <p:spPr>
          <a:xfrm>
            <a:off x="7867428" y="4220583"/>
            <a:ext cx="322729" cy="365760"/>
          </a:xfrm>
          <a:prstGeom prst="rect">
            <a:avLst/>
          </a:prstGeom>
          <a:noFill/>
          <a:ln>
            <a:solidFill>
              <a:schemeClr val="accent1"/>
            </a:solidFill>
          </a:ln>
        </p:spPr>
        <p:txBody>
          <a:bodyPr wrap="square" rtlCol="0">
            <a:spAutoFit/>
          </a:bodyPr>
          <a:lstStyle/>
          <a:p>
            <a:r>
              <a:rPr lang="en-US" smtClean="0"/>
              <a:t>B</a:t>
            </a:r>
            <a:endParaRPr lang="en-US"/>
          </a:p>
        </p:txBody>
      </p:sp>
      <p:sp>
        <p:nvSpPr>
          <p:cNvPr id="77" name="TextBox 76"/>
          <p:cNvSpPr txBox="1"/>
          <p:nvPr/>
        </p:nvSpPr>
        <p:spPr>
          <a:xfrm>
            <a:off x="7395884" y="5061473"/>
            <a:ext cx="300082" cy="369332"/>
          </a:xfrm>
          <a:prstGeom prst="rect">
            <a:avLst/>
          </a:prstGeom>
          <a:noFill/>
          <a:ln>
            <a:solidFill>
              <a:schemeClr val="accent1"/>
            </a:solidFill>
          </a:ln>
        </p:spPr>
        <p:txBody>
          <a:bodyPr wrap="none" rtlCol="0">
            <a:spAutoFit/>
          </a:bodyPr>
          <a:lstStyle/>
          <a:p>
            <a:r>
              <a:rPr lang="en-US" smtClean="0"/>
              <a:t>+</a:t>
            </a:r>
            <a:endParaRPr lang="en-US"/>
          </a:p>
        </p:txBody>
      </p:sp>
      <p:sp>
        <p:nvSpPr>
          <p:cNvPr id="78" name="TextBox 77"/>
          <p:cNvSpPr txBox="1"/>
          <p:nvPr/>
        </p:nvSpPr>
        <p:spPr>
          <a:xfrm>
            <a:off x="8333592" y="5095537"/>
            <a:ext cx="255198" cy="369332"/>
          </a:xfrm>
          <a:prstGeom prst="rect">
            <a:avLst/>
          </a:prstGeom>
          <a:noFill/>
          <a:ln>
            <a:solidFill>
              <a:schemeClr val="accent1"/>
            </a:solidFill>
          </a:ln>
        </p:spPr>
        <p:txBody>
          <a:bodyPr wrap="none" rtlCol="0">
            <a:spAutoFit/>
          </a:bodyPr>
          <a:lstStyle/>
          <a:p>
            <a:r>
              <a:rPr lang="en-US" smtClean="0"/>
              <a:t>-</a:t>
            </a:r>
            <a:endParaRPr lang="en-US"/>
          </a:p>
        </p:txBody>
      </p:sp>
      <p:cxnSp>
        <p:nvCxnSpPr>
          <p:cNvPr id="79" name="Straight Connector 78"/>
          <p:cNvCxnSpPr>
            <a:stCxn id="72" idx="1"/>
            <a:endCxn id="73" idx="0"/>
          </p:cNvCxnSpPr>
          <p:nvPr/>
        </p:nvCxnSpPr>
        <p:spPr>
          <a:xfrm flipH="1">
            <a:off x="6619542" y="3799241"/>
            <a:ext cx="611392" cy="4213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2" idx="3"/>
            <a:endCxn id="74" idx="0"/>
          </p:cNvCxnSpPr>
          <p:nvPr/>
        </p:nvCxnSpPr>
        <p:spPr>
          <a:xfrm>
            <a:off x="7553663" y="3799241"/>
            <a:ext cx="475130" cy="4213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4" idx="2"/>
            <a:endCxn id="77" idx="0"/>
          </p:cNvCxnSpPr>
          <p:nvPr/>
        </p:nvCxnSpPr>
        <p:spPr>
          <a:xfrm flipH="1">
            <a:off x="7545925" y="4586343"/>
            <a:ext cx="482868" cy="4751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4" idx="2"/>
          </p:cNvCxnSpPr>
          <p:nvPr/>
        </p:nvCxnSpPr>
        <p:spPr>
          <a:xfrm>
            <a:off x="8028793" y="4586343"/>
            <a:ext cx="406997" cy="51457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415144" y="4736949"/>
            <a:ext cx="417102" cy="646331"/>
          </a:xfrm>
          <a:prstGeom prst="rect">
            <a:avLst/>
          </a:prstGeom>
          <a:noFill/>
        </p:spPr>
        <p:txBody>
          <a:bodyPr wrap="none" rtlCol="0">
            <a:spAutoFit/>
          </a:bodyPr>
          <a:lstStyle/>
          <a:p>
            <a:r>
              <a:rPr lang="en-US">
                <a:solidFill>
                  <a:srgbClr val="FF0000"/>
                </a:solidFill>
              </a:rPr>
              <a:t>3</a:t>
            </a:r>
            <a:r>
              <a:rPr lang="en-US" smtClean="0">
                <a:solidFill>
                  <a:srgbClr val="FF0000"/>
                </a:solidFill>
              </a:rPr>
              <a:t>+</a:t>
            </a:r>
          </a:p>
          <a:p>
            <a:r>
              <a:rPr lang="en-US" smtClean="0"/>
              <a:t>6-</a:t>
            </a:r>
            <a:endParaRPr lang="en-US"/>
          </a:p>
        </p:txBody>
      </p:sp>
      <p:sp>
        <p:nvSpPr>
          <p:cNvPr id="87" name="TextBox 86"/>
          <p:cNvSpPr txBox="1"/>
          <p:nvPr/>
        </p:nvSpPr>
        <p:spPr>
          <a:xfrm>
            <a:off x="7331337" y="5534809"/>
            <a:ext cx="417102" cy="646331"/>
          </a:xfrm>
          <a:prstGeom prst="rect">
            <a:avLst/>
          </a:prstGeom>
          <a:noFill/>
        </p:spPr>
        <p:txBody>
          <a:bodyPr wrap="none" rtlCol="0">
            <a:spAutoFit/>
          </a:bodyPr>
          <a:lstStyle/>
          <a:p>
            <a:r>
              <a:rPr lang="en-US"/>
              <a:t>3</a:t>
            </a:r>
            <a:r>
              <a:rPr lang="en-US" smtClean="0"/>
              <a:t>+</a:t>
            </a:r>
          </a:p>
          <a:p>
            <a:r>
              <a:rPr lang="en-US" smtClean="0">
                <a:solidFill>
                  <a:srgbClr val="FF0000"/>
                </a:solidFill>
              </a:rPr>
              <a:t>0-</a:t>
            </a:r>
            <a:endParaRPr lang="en-US">
              <a:solidFill>
                <a:srgbClr val="FF0000"/>
              </a:solidFill>
            </a:endParaRPr>
          </a:p>
        </p:txBody>
      </p:sp>
      <p:sp>
        <p:nvSpPr>
          <p:cNvPr id="88" name="TextBox 87"/>
          <p:cNvSpPr txBox="1"/>
          <p:nvPr/>
        </p:nvSpPr>
        <p:spPr>
          <a:xfrm>
            <a:off x="8202707" y="5502536"/>
            <a:ext cx="417102" cy="646331"/>
          </a:xfrm>
          <a:prstGeom prst="rect">
            <a:avLst/>
          </a:prstGeom>
          <a:noFill/>
        </p:spPr>
        <p:txBody>
          <a:bodyPr wrap="none" rtlCol="0">
            <a:spAutoFit/>
          </a:bodyPr>
          <a:lstStyle/>
          <a:p>
            <a:r>
              <a:rPr lang="en-US" smtClean="0">
                <a:solidFill>
                  <a:srgbClr val="FF0000"/>
                </a:solidFill>
              </a:rPr>
              <a:t>1+</a:t>
            </a:r>
          </a:p>
          <a:p>
            <a:r>
              <a:rPr lang="en-US"/>
              <a:t>2</a:t>
            </a:r>
            <a:r>
              <a:rPr lang="en-US" smtClean="0"/>
              <a:t>-</a:t>
            </a:r>
            <a:endParaRPr lang="en-US"/>
          </a:p>
        </p:txBody>
      </p:sp>
      <p:sp>
        <p:nvSpPr>
          <p:cNvPr id="89" name="TextBox 88"/>
          <p:cNvSpPr txBox="1"/>
          <p:nvPr/>
        </p:nvSpPr>
        <p:spPr>
          <a:xfrm>
            <a:off x="2065469" y="6327303"/>
            <a:ext cx="2154244" cy="369332"/>
          </a:xfrm>
          <a:prstGeom prst="rect">
            <a:avLst/>
          </a:prstGeom>
          <a:noFill/>
        </p:spPr>
        <p:txBody>
          <a:bodyPr wrap="none" rtlCol="0">
            <a:spAutoFit/>
          </a:bodyPr>
          <a:lstStyle/>
          <a:p>
            <a:r>
              <a:rPr lang="en-US" smtClean="0"/>
              <a:t>4 errors with subtree</a:t>
            </a:r>
            <a:endParaRPr lang="en-US"/>
          </a:p>
        </p:txBody>
      </p:sp>
      <p:sp>
        <p:nvSpPr>
          <p:cNvPr id="90" name="TextBox 89"/>
          <p:cNvSpPr txBox="1"/>
          <p:nvPr/>
        </p:nvSpPr>
        <p:spPr>
          <a:xfrm>
            <a:off x="5884434" y="6336254"/>
            <a:ext cx="1785040" cy="369332"/>
          </a:xfrm>
          <a:prstGeom prst="rect">
            <a:avLst/>
          </a:prstGeom>
          <a:noFill/>
        </p:spPr>
        <p:txBody>
          <a:bodyPr wrap="none" rtlCol="0">
            <a:spAutoFit/>
          </a:bodyPr>
          <a:lstStyle/>
          <a:p>
            <a:r>
              <a:rPr lang="en-US" smtClean="0"/>
              <a:t>3 errors with leaf</a:t>
            </a:r>
            <a:endParaRPr lang="en-US"/>
          </a:p>
        </p:txBody>
      </p:sp>
      <p:sp>
        <p:nvSpPr>
          <p:cNvPr id="91" name="Right Brace 90"/>
          <p:cNvSpPr/>
          <p:nvPr/>
        </p:nvSpPr>
        <p:spPr>
          <a:xfrm rot="5400000">
            <a:off x="2302137" y="5884436"/>
            <a:ext cx="177501" cy="8014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Right Brace 91"/>
          <p:cNvSpPr/>
          <p:nvPr/>
        </p:nvSpPr>
        <p:spPr>
          <a:xfrm rot="5400000">
            <a:off x="6467142" y="5853957"/>
            <a:ext cx="177501" cy="8014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p:cNvSpPr txBox="1"/>
          <p:nvPr/>
        </p:nvSpPr>
        <p:spPr>
          <a:xfrm>
            <a:off x="139849" y="5550946"/>
            <a:ext cx="1572738" cy="646331"/>
          </a:xfrm>
          <a:prstGeom prst="rect">
            <a:avLst/>
          </a:prstGeom>
          <a:noFill/>
        </p:spPr>
        <p:txBody>
          <a:bodyPr wrap="none" rtlCol="0">
            <a:spAutoFit/>
          </a:bodyPr>
          <a:lstStyle/>
          <a:p>
            <a:r>
              <a:rPr lang="en-US" smtClean="0"/>
              <a:t>examples from</a:t>
            </a:r>
          </a:p>
          <a:p>
            <a:r>
              <a:rPr lang="en-US" smtClean="0"/>
              <a:t>validation set:</a:t>
            </a:r>
            <a:endParaRPr lang="en-US"/>
          </a:p>
        </p:txBody>
      </p:sp>
    </p:spTree>
    <p:extLst>
      <p:ext uri="{BB962C8B-B14F-4D97-AF65-F5344CB8AC3E}">
        <p14:creationId xmlns:p14="http://schemas.microsoft.com/office/powerpoint/2010/main" val="351049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Supervised learning</a:t>
            </a:r>
          </a:p>
        </p:txBody>
      </p:sp>
      <p:sp>
        <p:nvSpPr>
          <p:cNvPr id="3" name="Content Placeholder 2"/>
          <p:cNvSpPr>
            <a:spLocks noGrp="1"/>
          </p:cNvSpPr>
          <p:nvPr>
            <p:ph idx="1"/>
          </p:nvPr>
        </p:nvSpPr>
        <p:spPr>
          <a:xfrm>
            <a:off x="628650" y="1520825"/>
            <a:ext cx="7886700" cy="4351338"/>
          </a:xfrm>
        </p:spPr>
        <p:txBody>
          <a:bodyPr/>
          <a:lstStyle/>
          <a:p>
            <a:pPr marL="228600" lvl="1">
              <a:spcBef>
                <a:spcPts val="1000"/>
              </a:spcBef>
            </a:pPr>
            <a:r>
              <a:rPr lang="en-US" smtClean="0"/>
              <a:t>prediction tasks: </a:t>
            </a:r>
            <a:r>
              <a:rPr lang="en-US"/>
              <a:t>if labels are continuous</a:t>
            </a:r>
          </a:p>
          <a:p>
            <a:r>
              <a:rPr lang="en-US" sz="2400" smtClean="0"/>
              <a:t>example: predicting the price of a car from: make, engine size, # cylinders, horsepower, # doors...</a:t>
            </a:r>
          </a:p>
          <a:p>
            <a:r>
              <a:rPr lang="en-US" sz="2400" smtClean="0"/>
              <a:t>can be handled with neural networks, or multivariate regression (statistics)</a:t>
            </a:r>
            <a:endParaRPr lang="en-US" sz="2400"/>
          </a:p>
        </p:txBody>
      </p:sp>
      <p:pic>
        <p:nvPicPr>
          <p:cNvPr id="2049" name="Picture 1" descr="https://cdn-images-1.medium.com/max/1600/1*jg356nnyv24Dkc5_jASXTw.png"/>
          <p:cNvPicPr>
            <a:picLocks noChangeAspect="1" noChangeArrowheads="1"/>
          </p:cNvPicPr>
          <p:nvPr/>
        </p:nvPicPr>
        <p:blipFill rotWithShape="1">
          <a:blip r:embed="rId2">
            <a:extLst>
              <a:ext uri="{28A0092B-C50C-407E-A947-70E740481C1C}">
                <a14:useLocalDpi xmlns:a14="http://schemas.microsoft.com/office/drawing/2010/main" val="0"/>
              </a:ext>
            </a:extLst>
          </a:blip>
          <a:srcRect b="26213"/>
          <a:stretch/>
        </p:blipFill>
        <p:spPr bwMode="auto">
          <a:xfrm>
            <a:off x="1155031" y="3588365"/>
            <a:ext cx="6641431" cy="326963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7475621" y="3176337"/>
            <a:ext cx="336884" cy="385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812506" y="3064042"/>
            <a:ext cx="914033" cy="369332"/>
          </a:xfrm>
          <a:prstGeom prst="rect">
            <a:avLst/>
          </a:prstGeom>
          <a:noFill/>
        </p:spPr>
        <p:txBody>
          <a:bodyPr wrap="none" rtlCol="0">
            <a:spAutoFit/>
          </a:bodyPr>
          <a:lstStyle/>
          <a:p>
            <a:r>
              <a:rPr lang="en-US" smtClean="0"/>
              <a:t>"labels"</a:t>
            </a:r>
            <a:endParaRPr lang="en-US"/>
          </a:p>
        </p:txBody>
      </p:sp>
    </p:spTree>
    <p:extLst>
      <p:ext uri="{BB962C8B-B14F-4D97-AF65-F5344CB8AC3E}">
        <p14:creationId xmlns:p14="http://schemas.microsoft.com/office/powerpoint/2010/main" val="1069320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435"/>
          <a:stretch/>
        </p:blipFill>
        <p:spPr>
          <a:xfrm>
            <a:off x="459224" y="924910"/>
            <a:ext cx="8225551" cy="5082190"/>
          </a:xfrm>
          <a:prstGeom prst="rect">
            <a:avLst/>
          </a:prstGeom>
        </p:spPr>
      </p:pic>
      <p:cxnSp>
        <p:nvCxnSpPr>
          <p:cNvPr id="6" name="Straight Arrow Connector 5"/>
          <p:cNvCxnSpPr/>
          <p:nvPr/>
        </p:nvCxnSpPr>
        <p:spPr>
          <a:xfrm flipH="1">
            <a:off x="5013434" y="2028497"/>
            <a:ext cx="2743201" cy="1376855"/>
          </a:xfrm>
          <a:prstGeom prst="straightConnector1">
            <a:avLst/>
          </a:prstGeom>
          <a:ln w="25400">
            <a:solidFill>
              <a:schemeClr val="accent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71696" y="1313794"/>
            <a:ext cx="2845715" cy="923330"/>
          </a:xfrm>
          <a:prstGeom prst="rect">
            <a:avLst/>
          </a:prstGeom>
          <a:noFill/>
        </p:spPr>
        <p:txBody>
          <a:bodyPr wrap="none" rtlCol="0">
            <a:spAutoFit/>
          </a:bodyPr>
          <a:lstStyle/>
          <a:p>
            <a:r>
              <a:rPr lang="en-US" smtClean="0">
                <a:solidFill>
                  <a:srgbClr val="00B0F0"/>
                </a:solidFill>
              </a:rPr>
              <a:t>1. as you prune more, the</a:t>
            </a:r>
          </a:p>
          <a:p>
            <a:r>
              <a:rPr lang="en-US" smtClean="0">
                <a:solidFill>
                  <a:srgbClr val="00B0F0"/>
                </a:solidFill>
              </a:rPr>
              <a:t>decision tree becomes more</a:t>
            </a:r>
          </a:p>
          <a:p>
            <a:r>
              <a:rPr lang="en-US" smtClean="0">
                <a:solidFill>
                  <a:srgbClr val="00B0F0"/>
                </a:solidFill>
              </a:rPr>
              <a:t>accurate</a:t>
            </a:r>
            <a:endParaRPr lang="en-US">
              <a:solidFill>
                <a:srgbClr val="00B0F0"/>
              </a:solidFill>
            </a:endParaRPr>
          </a:p>
        </p:txBody>
      </p:sp>
      <p:sp>
        <p:nvSpPr>
          <p:cNvPr id="9" name="TextBox 8"/>
          <p:cNvSpPr txBox="1"/>
          <p:nvPr/>
        </p:nvSpPr>
        <p:spPr>
          <a:xfrm>
            <a:off x="2060028" y="1282262"/>
            <a:ext cx="2488438" cy="1200329"/>
          </a:xfrm>
          <a:prstGeom prst="rect">
            <a:avLst/>
          </a:prstGeom>
          <a:noFill/>
        </p:spPr>
        <p:txBody>
          <a:bodyPr wrap="none" rtlCol="0">
            <a:spAutoFit/>
          </a:bodyPr>
          <a:lstStyle/>
          <a:p>
            <a:r>
              <a:rPr lang="en-US" smtClean="0">
                <a:solidFill>
                  <a:srgbClr val="00B0F0"/>
                </a:solidFill>
              </a:rPr>
              <a:t>2. eventually, too much</a:t>
            </a:r>
          </a:p>
          <a:p>
            <a:r>
              <a:rPr lang="en-US" smtClean="0">
                <a:solidFill>
                  <a:srgbClr val="00B0F0"/>
                </a:solidFill>
              </a:rPr>
              <a:t>pruning causes error</a:t>
            </a:r>
          </a:p>
          <a:p>
            <a:r>
              <a:rPr lang="en-US" smtClean="0">
                <a:solidFill>
                  <a:srgbClr val="00B0F0"/>
                </a:solidFill>
              </a:rPr>
              <a:t>rate to increase (for very</a:t>
            </a:r>
          </a:p>
          <a:p>
            <a:r>
              <a:rPr lang="en-US" smtClean="0">
                <a:solidFill>
                  <a:srgbClr val="00B0F0"/>
                </a:solidFill>
              </a:rPr>
              <a:t>small trees)</a:t>
            </a:r>
            <a:endParaRPr lang="en-US">
              <a:solidFill>
                <a:srgbClr val="00B0F0"/>
              </a:solidFill>
            </a:endParaRPr>
          </a:p>
        </p:txBody>
      </p:sp>
      <p:cxnSp>
        <p:nvCxnSpPr>
          <p:cNvPr id="10" name="Straight Arrow Connector 9"/>
          <p:cNvCxnSpPr/>
          <p:nvPr/>
        </p:nvCxnSpPr>
        <p:spPr>
          <a:xfrm flipH="1" flipV="1">
            <a:off x="2459421" y="2480442"/>
            <a:ext cx="1965434" cy="945930"/>
          </a:xfrm>
          <a:prstGeom prst="straightConnector1">
            <a:avLst/>
          </a:prstGeom>
          <a:ln w="25400">
            <a:solidFill>
              <a:schemeClr val="accent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30013" y="6273225"/>
            <a:ext cx="6621172" cy="584775"/>
          </a:xfrm>
          <a:prstGeom prst="rect">
            <a:avLst/>
          </a:prstGeom>
          <a:noFill/>
        </p:spPr>
        <p:txBody>
          <a:bodyPr wrap="none" rtlCol="0">
            <a:spAutoFit/>
          </a:bodyPr>
          <a:lstStyle/>
          <a:p>
            <a:r>
              <a:rPr lang="en-US" sz="1600" smtClean="0"/>
              <a:t>from: Mingers (1989). An Empirical Comparison of Pruning for Decision Trees.</a:t>
            </a:r>
          </a:p>
          <a:p>
            <a:r>
              <a:rPr lang="en-US" sz="1600" i="1" smtClean="0"/>
              <a:t>Machine Learning </a:t>
            </a:r>
            <a:r>
              <a:rPr lang="en-US" sz="1600" smtClean="0"/>
              <a:t>journal.</a:t>
            </a:r>
            <a:endParaRPr lang="en-US" sz="160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275" y="85514"/>
            <a:ext cx="1232338" cy="65382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090" y="84082"/>
            <a:ext cx="1257423" cy="663301"/>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53793" t="59116" b="5098"/>
          <a:stretch/>
        </p:blipFill>
        <p:spPr>
          <a:xfrm>
            <a:off x="5602013" y="0"/>
            <a:ext cx="1734206" cy="910243"/>
          </a:xfrm>
          <a:prstGeom prst="rect">
            <a:avLst/>
          </a:prstGeom>
        </p:spPr>
      </p:pic>
    </p:spTree>
    <p:extLst>
      <p:ext uri="{BB962C8B-B14F-4D97-AF65-F5344CB8AC3E}">
        <p14:creationId xmlns:p14="http://schemas.microsoft.com/office/powerpoint/2010/main" val="3795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Supervised learning</a:t>
            </a:r>
          </a:p>
        </p:txBody>
      </p:sp>
      <p:sp>
        <p:nvSpPr>
          <p:cNvPr id="3" name="Content Placeholder 2"/>
          <p:cNvSpPr>
            <a:spLocks noGrp="1"/>
          </p:cNvSpPr>
          <p:nvPr>
            <p:ph idx="1"/>
          </p:nvPr>
        </p:nvSpPr>
        <p:spPr/>
        <p:txBody>
          <a:bodyPr/>
          <a:lstStyle/>
          <a:p>
            <a:r>
              <a:rPr lang="en-US" smtClean="0"/>
              <a:t>with either classification or prediction, supervised learning is like "learning/fitting a function"</a:t>
            </a:r>
          </a:p>
          <a:p>
            <a:pPr lvl="1"/>
            <a:r>
              <a:rPr lang="en-US" smtClean="0"/>
              <a:t>f(SepLen,SepWid,PetLen,PetWid) </a:t>
            </a:r>
            <a:r>
              <a:rPr lang="en-US" smtClean="0">
                <a:sym typeface="Symbol" panose="05050102010706020507" pitchFamily="18" charset="2"/>
              </a:rPr>
              <a:t> {1,2,3}</a:t>
            </a:r>
          </a:p>
          <a:p>
            <a:pPr lvl="2"/>
            <a:r>
              <a:rPr lang="en-US" smtClean="0">
                <a:sym typeface="Symbol" panose="05050102010706020507" pitchFamily="18" charset="2"/>
              </a:rPr>
              <a:t>range is discrete</a:t>
            </a:r>
          </a:p>
          <a:p>
            <a:pPr lvl="1"/>
            <a:r>
              <a:rPr lang="en-US" smtClean="0">
                <a:sym typeface="Symbol" panose="05050102010706020507" pitchFamily="18" charset="2"/>
              </a:rPr>
              <a:t>102*engineSize+43*horsepower+12.5*weight +80*#doors-18500 </a:t>
            </a:r>
            <a:r>
              <a:rPr lang="en-US">
                <a:sym typeface="Symbol" panose="05050102010706020507" pitchFamily="18" charset="2"/>
              </a:rPr>
              <a:t></a:t>
            </a:r>
            <a:r>
              <a:rPr lang="en-US" smtClean="0">
                <a:sym typeface="Symbol" panose="05050102010706020507" pitchFamily="18" charset="2"/>
              </a:rPr>
              <a:t>  (price)</a:t>
            </a:r>
          </a:p>
          <a:p>
            <a:pPr lvl="2"/>
            <a:r>
              <a:rPr lang="en-US" smtClean="0">
                <a:sym typeface="Symbol" panose="05050102010706020507" pitchFamily="18" charset="2"/>
              </a:rPr>
              <a:t>range is continuous</a:t>
            </a:r>
            <a:endParaRPr lang="en-US"/>
          </a:p>
        </p:txBody>
      </p:sp>
    </p:spTree>
    <p:extLst>
      <p:ext uri="{BB962C8B-B14F-4D97-AF65-F5344CB8AC3E}">
        <p14:creationId xmlns:p14="http://schemas.microsoft.com/office/powerpoint/2010/main" val="375827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Unsupervised Learning</a:t>
            </a:r>
            <a:endParaRPr lang="en-US"/>
          </a:p>
        </p:txBody>
      </p:sp>
      <p:sp>
        <p:nvSpPr>
          <p:cNvPr id="3" name="Content Placeholder 2"/>
          <p:cNvSpPr>
            <a:spLocks noGrp="1"/>
          </p:cNvSpPr>
          <p:nvPr>
            <p:ph idx="1"/>
          </p:nvPr>
        </p:nvSpPr>
        <p:spPr/>
        <p:txBody>
          <a:bodyPr/>
          <a:lstStyle/>
          <a:p>
            <a:r>
              <a:rPr lang="en-US" smtClean="0"/>
              <a:t>learning from </a:t>
            </a:r>
            <a:r>
              <a:rPr lang="en-US" u="sng" smtClean="0"/>
              <a:t>unlabeled</a:t>
            </a:r>
            <a:r>
              <a:rPr lang="en-US" smtClean="0"/>
              <a:t> observations</a:t>
            </a:r>
          </a:p>
          <a:p>
            <a:r>
              <a:rPr lang="en-US" smtClean="0"/>
              <a:t>finding patterns or structure in data</a:t>
            </a:r>
          </a:p>
          <a:p>
            <a:r>
              <a:rPr lang="en-US" i="1" smtClean="0"/>
              <a:t>clustering</a:t>
            </a:r>
          </a:p>
          <a:p>
            <a:pPr lvl="1"/>
            <a:r>
              <a:rPr lang="en-US" smtClean="0"/>
              <a:t>noticing that there are a subgroup of monkeys that tend to dominate and lead the group</a:t>
            </a:r>
          </a:p>
          <a:p>
            <a:pPr lvl="1"/>
            <a:r>
              <a:rPr lang="en-US" smtClean="0"/>
              <a:t>identifying a subset of consumers that make bulk purchases of garden supplies repeatedly</a:t>
            </a:r>
          </a:p>
          <a:p>
            <a:r>
              <a:rPr lang="en-US" i="1" smtClean="0"/>
              <a:t>associations</a:t>
            </a:r>
          </a:p>
          <a:p>
            <a:pPr lvl="1"/>
            <a:r>
              <a:rPr lang="en-US" smtClean="0"/>
              <a:t>noticing that national birth rates tend to increase at the end of wars</a:t>
            </a:r>
          </a:p>
          <a:p>
            <a:pPr lvl="1"/>
            <a:r>
              <a:rPr lang="en-US" smtClean="0"/>
              <a:t>noticing that local hotel rates go up on football weekends</a:t>
            </a:r>
            <a:endParaRPr lang="en-US"/>
          </a:p>
        </p:txBody>
      </p:sp>
    </p:spTree>
    <p:extLst>
      <p:ext uri="{BB962C8B-B14F-4D97-AF65-F5344CB8AC3E}">
        <p14:creationId xmlns:p14="http://schemas.microsoft.com/office/powerpoint/2010/main" val="17951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Reinforcement Learning</a:t>
            </a:r>
            <a:endParaRPr lang="en-US"/>
          </a:p>
        </p:txBody>
      </p:sp>
      <p:sp>
        <p:nvSpPr>
          <p:cNvPr id="3" name="Content Placeholder 2"/>
          <p:cNvSpPr>
            <a:spLocks noGrp="1"/>
          </p:cNvSpPr>
          <p:nvPr>
            <p:ph idx="1"/>
          </p:nvPr>
        </p:nvSpPr>
        <p:spPr>
          <a:xfrm>
            <a:off x="628650" y="1825625"/>
            <a:ext cx="7886700" cy="3261382"/>
          </a:xfrm>
        </p:spPr>
        <p:txBody>
          <a:bodyPr/>
          <a:lstStyle/>
          <a:p>
            <a:r>
              <a:rPr lang="en-US" smtClean="0"/>
              <a:t>learning from sequential episodes </a:t>
            </a:r>
          </a:p>
          <a:p>
            <a:pPr lvl="1"/>
            <a:r>
              <a:rPr lang="en-US" smtClean="0"/>
              <a:t>like a "run" of an agent in an environment over T time steps</a:t>
            </a:r>
          </a:p>
          <a:p>
            <a:r>
              <a:rPr lang="en-US" smtClean="0"/>
              <a:t>payoff/reward might only come at the end</a:t>
            </a:r>
          </a:p>
          <a:p>
            <a:r>
              <a:rPr lang="en-US" smtClean="0"/>
              <a:t>agent needs to perform </a:t>
            </a:r>
            <a:r>
              <a:rPr lang="en-US" i="1" smtClean="0"/>
              <a:t>credit assignment</a:t>
            </a:r>
            <a:r>
              <a:rPr lang="en-US" smtClean="0"/>
              <a:t> to figure out which actions lead to good outcomes (averaged over many episodes)</a:t>
            </a:r>
            <a:endParaRPr lang="en-US"/>
          </a:p>
        </p:txBody>
      </p:sp>
      <p:sp>
        <p:nvSpPr>
          <p:cNvPr id="4" name="TextBox 3"/>
          <p:cNvSpPr txBox="1"/>
          <p:nvPr/>
        </p:nvSpPr>
        <p:spPr>
          <a:xfrm>
            <a:off x="2732690" y="5076496"/>
            <a:ext cx="2791149" cy="1477328"/>
          </a:xfrm>
          <a:prstGeom prst="rect">
            <a:avLst/>
          </a:prstGeom>
          <a:noFill/>
        </p:spPr>
        <p:txBody>
          <a:bodyPr wrap="none" rtlCol="0">
            <a:spAutoFit/>
          </a:bodyPr>
          <a:lstStyle/>
          <a:p>
            <a:r>
              <a:rPr lang="en-US" smtClean="0"/>
              <a:t>a1,a2,a3,</a:t>
            </a:r>
            <a:r>
              <a:rPr lang="en-US" b="1" smtClean="0"/>
              <a:t>a4</a:t>
            </a:r>
            <a:r>
              <a:rPr lang="en-US" smtClean="0"/>
              <a:t>,a5,a6     -&gt; +521</a:t>
            </a:r>
          </a:p>
          <a:p>
            <a:r>
              <a:rPr lang="en-US" smtClean="0"/>
              <a:t>b1,b2,b3,b4,b5         -&gt; +128</a:t>
            </a:r>
          </a:p>
          <a:p>
            <a:r>
              <a:rPr lang="en-US" smtClean="0"/>
              <a:t>c1,c2,c3,c4,c5,c6,c7 -&gt; +80</a:t>
            </a:r>
          </a:p>
          <a:p>
            <a:r>
              <a:rPr lang="en-US" smtClean="0"/>
              <a:t>d1,</a:t>
            </a:r>
            <a:r>
              <a:rPr lang="en-US" b="1" smtClean="0"/>
              <a:t>d2</a:t>
            </a:r>
            <a:r>
              <a:rPr lang="en-US" smtClean="0"/>
              <a:t>,d3,d4               -&gt; 809</a:t>
            </a:r>
          </a:p>
          <a:p>
            <a:r>
              <a:rPr lang="en-US" smtClean="0"/>
              <a:t>...</a:t>
            </a:r>
          </a:p>
        </p:txBody>
      </p:sp>
    </p:spTree>
    <p:extLst>
      <p:ext uri="{BB962C8B-B14F-4D97-AF65-F5344CB8AC3E}">
        <p14:creationId xmlns:p14="http://schemas.microsoft.com/office/powerpoint/2010/main" val="374328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Terminology for Training</a:t>
            </a:r>
            <a:endParaRPr lang="en-US"/>
          </a:p>
        </p:txBody>
      </p:sp>
      <p:sp>
        <p:nvSpPr>
          <p:cNvPr id="3" name="Content Placeholder 2"/>
          <p:cNvSpPr>
            <a:spLocks noGrp="1"/>
          </p:cNvSpPr>
          <p:nvPr>
            <p:ph idx="1"/>
          </p:nvPr>
        </p:nvSpPr>
        <p:spPr>
          <a:xfrm>
            <a:off x="644693" y="1633120"/>
            <a:ext cx="8322844" cy="4351338"/>
          </a:xfrm>
        </p:spPr>
        <p:txBody>
          <a:bodyPr>
            <a:noAutofit/>
          </a:bodyPr>
          <a:lstStyle/>
          <a:p>
            <a:r>
              <a:rPr lang="en-US" sz="2400" smtClean="0"/>
              <a:t>training set (set of labeled examples, {&lt;</a:t>
            </a:r>
            <a:r>
              <a:rPr lang="en-US" sz="2400" b="1" smtClean="0"/>
              <a:t>x</a:t>
            </a:r>
            <a:r>
              <a:rPr lang="en-US" sz="2400" baseline="-25000" smtClean="0"/>
              <a:t>1</a:t>
            </a:r>
            <a:r>
              <a:rPr lang="en-US" sz="2400" smtClean="0"/>
              <a:t>,y</a:t>
            </a:r>
            <a:r>
              <a:rPr lang="en-US" sz="2400" baseline="-25000"/>
              <a:t>1</a:t>
            </a:r>
            <a:r>
              <a:rPr lang="en-US" sz="2400" smtClean="0"/>
              <a:t>&gt; &lt;</a:t>
            </a:r>
            <a:r>
              <a:rPr lang="en-US" sz="2400" b="1" smtClean="0"/>
              <a:t>x</a:t>
            </a:r>
            <a:r>
              <a:rPr lang="en-US" sz="2400" baseline="-25000" smtClean="0"/>
              <a:t>2</a:t>
            </a:r>
            <a:r>
              <a:rPr lang="en-US" sz="2400" smtClean="0"/>
              <a:t>,y</a:t>
            </a:r>
            <a:r>
              <a:rPr lang="en-US" sz="2400" baseline="-25000"/>
              <a:t>2</a:t>
            </a:r>
            <a:r>
              <a:rPr lang="en-US" sz="2400" smtClean="0"/>
              <a:t>&gt;...})</a:t>
            </a:r>
          </a:p>
          <a:p>
            <a:pPr lvl="1"/>
            <a:r>
              <a:rPr lang="en-US" sz="2000" smtClean="0"/>
              <a:t>the more examples, the higher the accuracy</a:t>
            </a:r>
          </a:p>
          <a:p>
            <a:r>
              <a:rPr lang="en-US" sz="2400" smtClean="0"/>
              <a:t>feature vector</a:t>
            </a:r>
          </a:p>
          <a:p>
            <a:pPr lvl="1"/>
            <a:r>
              <a:rPr lang="en-US" sz="2000" smtClean="0"/>
              <a:t>constant # of attributes</a:t>
            </a:r>
          </a:p>
          <a:p>
            <a:pPr lvl="1"/>
            <a:r>
              <a:rPr lang="en-US" sz="2000" smtClean="0"/>
              <a:t>includes images (list of pixels)</a:t>
            </a:r>
          </a:p>
          <a:p>
            <a:pPr lvl="1"/>
            <a:r>
              <a:rPr lang="en-US" sz="2000" smtClean="0"/>
              <a:t>other learning methods are for strings (sentences, documents, DNA)...</a:t>
            </a:r>
          </a:p>
          <a:p>
            <a:r>
              <a:rPr lang="en-US" sz="2400" smtClean="0"/>
              <a:t>noise - unavoidable, so algorithms must be robust to it</a:t>
            </a:r>
          </a:p>
          <a:p>
            <a:pPr lvl="1"/>
            <a:r>
              <a:rPr lang="en-US" sz="2000" smtClean="0"/>
              <a:t>could affect feature values, or class lables</a:t>
            </a:r>
          </a:p>
          <a:p>
            <a:pPr lvl="1"/>
            <a:r>
              <a:rPr lang="en-US" sz="2000" smtClean="0"/>
              <a:t>sensor error</a:t>
            </a:r>
          </a:p>
          <a:p>
            <a:pPr lvl="1"/>
            <a:r>
              <a:rPr lang="en-US" sz="2000" smtClean="0"/>
              <a:t>missing information</a:t>
            </a:r>
          </a:p>
          <a:p>
            <a:pPr lvl="1"/>
            <a:r>
              <a:rPr lang="en-US" sz="2000" smtClean="0"/>
              <a:t>non-deterministic</a:t>
            </a:r>
          </a:p>
          <a:p>
            <a:r>
              <a:rPr lang="en-US" sz="2400" smtClean="0"/>
              <a:t>test set </a:t>
            </a:r>
          </a:p>
          <a:p>
            <a:pPr lvl="1"/>
            <a:r>
              <a:rPr lang="en-US" sz="2000" smtClean="0"/>
              <a:t>should </a:t>
            </a:r>
            <a:r>
              <a:rPr lang="en-US" sz="2000"/>
              <a:t>be a </a:t>
            </a:r>
            <a:r>
              <a:rPr lang="en-US" sz="2000" smtClean="0"/>
              <a:t>"independent random </a:t>
            </a:r>
            <a:r>
              <a:rPr lang="en-US" sz="2000"/>
              <a:t>sample</a:t>
            </a:r>
            <a:r>
              <a:rPr lang="en-US" sz="2000" smtClean="0"/>
              <a:t>" from same distribution</a:t>
            </a:r>
          </a:p>
          <a:p>
            <a:r>
              <a:rPr lang="en-US" sz="2400" smtClean="0"/>
              <a:t>accuracy: % correct class labels predicted from f.v. in test set </a:t>
            </a:r>
            <a:endParaRPr lang="en-US" sz="2400"/>
          </a:p>
        </p:txBody>
      </p:sp>
    </p:spTree>
    <p:extLst>
      <p:ext uri="{BB962C8B-B14F-4D97-AF65-F5344CB8AC3E}">
        <p14:creationId xmlns:p14="http://schemas.microsoft.com/office/powerpoint/2010/main" val="105171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as Search of Hypothesis Space</a:t>
            </a:r>
            <a:endParaRPr lang="en-US"/>
          </a:p>
        </p:txBody>
      </p:sp>
      <p:sp>
        <p:nvSpPr>
          <p:cNvPr id="3" name="Content Placeholder 2"/>
          <p:cNvSpPr>
            <a:spLocks noGrp="1"/>
          </p:cNvSpPr>
          <p:nvPr>
            <p:ph idx="1"/>
          </p:nvPr>
        </p:nvSpPr>
        <p:spPr/>
        <p:txBody>
          <a:bodyPr/>
          <a:lstStyle/>
          <a:p>
            <a:r>
              <a:rPr lang="en-US" smtClean="0"/>
              <a:t>a "hypothesis" is a candidate concept description that covers some instances but not others</a:t>
            </a:r>
          </a:p>
          <a:p>
            <a:r>
              <a:rPr lang="en-US" smtClean="0"/>
              <a:t>hypotheses are usually restricted to certain expressions in a language</a:t>
            </a:r>
          </a:p>
          <a:p>
            <a:r>
              <a:rPr lang="en-US" smtClean="0"/>
              <a:t>examples:</a:t>
            </a:r>
          </a:p>
          <a:p>
            <a:pPr lvl="1"/>
            <a:r>
              <a:rPr lang="en-US" smtClean="0"/>
              <a:t>conjunctions: A^C, ¬B^E^¬J</a:t>
            </a:r>
          </a:p>
          <a:p>
            <a:pPr lvl="1"/>
            <a:r>
              <a:rPr lang="en-US" smtClean="0"/>
              <a:t>disjunctions (DNF): (sunny^¬windy)v(cloudy^¬humid)</a:t>
            </a:r>
          </a:p>
          <a:p>
            <a:pPr lvl="1"/>
            <a:r>
              <a:rPr lang="en-US" smtClean="0"/>
              <a:t>linear equations: Y = a</a:t>
            </a:r>
            <a:r>
              <a:rPr lang="en-US" baseline="-25000" smtClean="0"/>
              <a:t>0</a:t>
            </a:r>
            <a:r>
              <a:rPr lang="en-US" smtClean="0"/>
              <a:t>+a</a:t>
            </a:r>
            <a:r>
              <a:rPr lang="en-US" baseline="-25000" smtClean="0"/>
              <a:t>1</a:t>
            </a:r>
            <a:r>
              <a:rPr lang="en-US" smtClean="0"/>
              <a:t>X</a:t>
            </a:r>
            <a:r>
              <a:rPr lang="en-US" baseline="-25000" smtClean="0"/>
              <a:t>1</a:t>
            </a:r>
            <a:r>
              <a:rPr lang="en-US" smtClean="0"/>
              <a:t>+a</a:t>
            </a:r>
            <a:r>
              <a:rPr lang="en-US" baseline="-25000" smtClean="0"/>
              <a:t>2</a:t>
            </a:r>
            <a:r>
              <a:rPr lang="en-US" smtClean="0"/>
              <a:t>X</a:t>
            </a:r>
            <a:r>
              <a:rPr lang="en-US" baseline="-25000" smtClean="0"/>
              <a:t>2</a:t>
            </a:r>
            <a:r>
              <a:rPr lang="en-US" smtClean="0"/>
              <a:t>+a</a:t>
            </a:r>
            <a:r>
              <a:rPr lang="en-US" baseline="-25000" smtClean="0"/>
              <a:t>3</a:t>
            </a:r>
            <a:r>
              <a:rPr lang="en-US" smtClean="0"/>
              <a:t>X</a:t>
            </a:r>
            <a:r>
              <a:rPr lang="en-US" baseline="-25000" smtClean="0"/>
              <a:t>3</a:t>
            </a:r>
            <a:r>
              <a:rPr lang="en-US" smtClean="0"/>
              <a:t>+...</a:t>
            </a:r>
          </a:p>
          <a:p>
            <a:pPr lvl="1"/>
            <a:r>
              <a:rPr lang="en-US" smtClean="0"/>
              <a:t>polynomials: </a:t>
            </a:r>
            <a:r>
              <a:rPr lang="en-US"/>
              <a:t>Y = </a:t>
            </a:r>
            <a:r>
              <a:rPr lang="en-US" smtClean="0"/>
              <a:t>a</a:t>
            </a:r>
            <a:r>
              <a:rPr lang="en-US" baseline="-25000" smtClean="0"/>
              <a:t>0</a:t>
            </a:r>
            <a:r>
              <a:rPr lang="en-US" smtClean="0"/>
              <a:t>+a</a:t>
            </a:r>
            <a:r>
              <a:rPr lang="en-US" baseline="-25000" smtClean="0"/>
              <a:t>1</a:t>
            </a:r>
            <a:r>
              <a:rPr lang="en-US" smtClean="0"/>
              <a:t>X+a</a:t>
            </a:r>
            <a:r>
              <a:rPr lang="en-US" baseline="-25000" smtClean="0"/>
              <a:t>2</a:t>
            </a:r>
            <a:r>
              <a:rPr lang="en-US" smtClean="0"/>
              <a:t>X</a:t>
            </a:r>
            <a:r>
              <a:rPr lang="en-US" baseline="30000" smtClean="0"/>
              <a:t>2</a:t>
            </a:r>
            <a:r>
              <a:rPr lang="en-US" smtClean="0"/>
              <a:t>+a</a:t>
            </a:r>
            <a:r>
              <a:rPr lang="en-US" baseline="-25000" smtClean="0"/>
              <a:t>3</a:t>
            </a:r>
            <a:r>
              <a:rPr lang="en-US" smtClean="0"/>
              <a:t>X</a:t>
            </a:r>
            <a:r>
              <a:rPr lang="en-US" baseline="30000" smtClean="0"/>
              <a:t>3</a:t>
            </a:r>
            <a:r>
              <a:rPr lang="en-US" smtClean="0"/>
              <a:t>+...</a:t>
            </a:r>
          </a:p>
          <a:p>
            <a:pPr lvl="1"/>
            <a:r>
              <a:rPr lang="en-US"/>
              <a:t>spheres: </a:t>
            </a:r>
            <a:r>
              <a:rPr lang="en-US" smtClean="0"/>
              <a:t>examples &lt;p,q&gt; </a:t>
            </a:r>
            <a:r>
              <a:rPr lang="en-US"/>
              <a:t>are positive if </a:t>
            </a:r>
            <a:r>
              <a:rPr lang="en-US" smtClean="0"/>
              <a:t>(p-2)</a:t>
            </a:r>
            <a:r>
              <a:rPr lang="en-US" baseline="30000" smtClean="0"/>
              <a:t>2</a:t>
            </a:r>
            <a:r>
              <a:rPr lang="en-US" smtClean="0"/>
              <a:t>+(q+1)</a:t>
            </a:r>
            <a:r>
              <a:rPr lang="en-US" baseline="30000" smtClean="0"/>
              <a:t>2</a:t>
            </a:r>
            <a:r>
              <a:rPr lang="en-US" smtClean="0"/>
              <a:t>&lt;5</a:t>
            </a:r>
            <a:endParaRPr lang="en-US"/>
          </a:p>
        </p:txBody>
      </p:sp>
      <p:cxnSp>
        <p:nvCxnSpPr>
          <p:cNvPr id="8" name="Straight Connector 7"/>
          <p:cNvCxnSpPr/>
          <p:nvPr/>
        </p:nvCxnSpPr>
        <p:spPr>
          <a:xfrm>
            <a:off x="8304904" y="5766099"/>
            <a:ext cx="0" cy="978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77779" y="6250193"/>
            <a:ext cx="136622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165055" y="6002767"/>
            <a:ext cx="656216" cy="6777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80207" y="6121102"/>
            <a:ext cx="242374" cy="369332"/>
          </a:xfrm>
          <a:prstGeom prst="rect">
            <a:avLst/>
          </a:prstGeom>
          <a:noFill/>
        </p:spPr>
        <p:txBody>
          <a:bodyPr wrap="none" rtlCol="0">
            <a:spAutoFit/>
          </a:bodyPr>
          <a:lstStyle/>
          <a:p>
            <a:r>
              <a:rPr lang="en-US"/>
              <a:t>.</a:t>
            </a:r>
          </a:p>
        </p:txBody>
      </p:sp>
      <p:sp>
        <p:nvSpPr>
          <p:cNvPr id="14" name="TextBox 13"/>
          <p:cNvSpPr txBox="1"/>
          <p:nvPr/>
        </p:nvSpPr>
        <p:spPr>
          <a:xfrm>
            <a:off x="7756264" y="6013525"/>
            <a:ext cx="1358064" cy="646331"/>
          </a:xfrm>
          <a:prstGeom prst="rect">
            <a:avLst/>
          </a:prstGeom>
          <a:noFill/>
        </p:spPr>
        <p:txBody>
          <a:bodyPr wrap="none" rtlCol="0">
            <a:spAutoFit/>
          </a:bodyPr>
          <a:lstStyle/>
          <a:p>
            <a:r>
              <a:rPr lang="en-US" smtClean="0"/>
              <a:t>- -    +    +    -</a:t>
            </a:r>
          </a:p>
          <a:p>
            <a:r>
              <a:rPr lang="en-US"/>
              <a:t> </a:t>
            </a:r>
            <a:r>
              <a:rPr lang="en-US" smtClean="0"/>
              <a:t>  -      +      - -</a:t>
            </a:r>
            <a:endParaRPr lang="en-US"/>
          </a:p>
        </p:txBody>
      </p:sp>
    </p:spTree>
    <p:extLst>
      <p:ext uri="{BB962C8B-B14F-4D97-AF65-F5344CB8AC3E}">
        <p14:creationId xmlns:p14="http://schemas.microsoft.com/office/powerpoint/2010/main" val="215052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09600"/>
            <a:ext cx="7886700" cy="5567363"/>
          </a:xfrm>
        </p:spPr>
        <p:txBody>
          <a:bodyPr/>
          <a:lstStyle/>
          <a:p>
            <a:r>
              <a:rPr lang="en-US" smtClean="0"/>
              <a:t>hypotheses correspond to subsets of instances</a:t>
            </a:r>
          </a:p>
          <a:p>
            <a:r>
              <a:rPr lang="en-US" smtClean="0"/>
              <a:t>they can be arranged from most specific (cover 1 ex) to most general (cover all ex)</a:t>
            </a:r>
          </a:p>
          <a:p>
            <a:r>
              <a:rPr lang="en-US" smtClean="0"/>
              <a:t>find the most specific hypothesis that just covers the positive examples but no negative examples</a:t>
            </a:r>
            <a:endParaRPr lang="en-US"/>
          </a:p>
        </p:txBody>
      </p:sp>
      <p:pic>
        <p:nvPicPr>
          <p:cNvPr id="4" name="Picture 3"/>
          <p:cNvPicPr>
            <a:picLocks noChangeAspect="1"/>
          </p:cNvPicPr>
          <p:nvPr/>
        </p:nvPicPr>
        <p:blipFill>
          <a:blip r:embed="rId2"/>
          <a:stretch>
            <a:fillRect/>
          </a:stretch>
        </p:blipFill>
        <p:spPr>
          <a:xfrm>
            <a:off x="1533656" y="2858050"/>
            <a:ext cx="6433185" cy="3999950"/>
          </a:xfrm>
          <a:prstGeom prst="rect">
            <a:avLst/>
          </a:prstGeom>
        </p:spPr>
      </p:pic>
      <p:sp>
        <p:nvSpPr>
          <p:cNvPr id="6" name="TextBox 5"/>
          <p:cNvSpPr txBox="1"/>
          <p:nvPr/>
        </p:nvSpPr>
        <p:spPr>
          <a:xfrm>
            <a:off x="7593539" y="3944594"/>
            <a:ext cx="1244059" cy="646331"/>
          </a:xfrm>
          <a:prstGeom prst="rect">
            <a:avLst/>
          </a:prstGeom>
          <a:noFill/>
        </p:spPr>
        <p:txBody>
          <a:bodyPr wrap="none" rtlCol="0">
            <a:spAutoFit/>
          </a:bodyPr>
          <a:lstStyle/>
          <a:p>
            <a:r>
              <a:rPr lang="en-US" i="1" smtClean="0"/>
              <a:t>search this </a:t>
            </a:r>
          </a:p>
          <a:p>
            <a:r>
              <a:rPr lang="en-US" i="1" smtClean="0"/>
              <a:t>space (H)</a:t>
            </a:r>
            <a:endParaRPr lang="en-US" i="1"/>
          </a:p>
        </p:txBody>
      </p:sp>
    </p:spTree>
    <p:extLst>
      <p:ext uri="{BB962C8B-B14F-4D97-AF65-F5344CB8AC3E}">
        <p14:creationId xmlns:p14="http://schemas.microsoft.com/office/powerpoint/2010/main" val="1461425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TotalTime>
  <Words>1553</Words>
  <Application>Microsoft Office PowerPoint</Application>
  <PresentationFormat>On-screen Show (4:3)</PresentationFormat>
  <Paragraphs>288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 Unicode MS</vt:lpstr>
      <vt:lpstr>Arial</vt:lpstr>
      <vt:lpstr>Calibri</vt:lpstr>
      <vt:lpstr>Calibri Light</vt:lpstr>
      <vt:lpstr>Cambria Math</vt:lpstr>
      <vt:lpstr>Symbol</vt:lpstr>
      <vt:lpstr>Office Theme</vt:lpstr>
      <vt:lpstr>Machine Learning</vt:lpstr>
      <vt:lpstr>Supervised learning</vt:lpstr>
      <vt:lpstr>Supervised learning</vt:lpstr>
      <vt:lpstr>Supervised learning</vt:lpstr>
      <vt:lpstr>Unsupervised Learning</vt:lpstr>
      <vt:lpstr>Reinforcement Learning</vt:lpstr>
      <vt:lpstr>Terminology for Training</vt:lpstr>
      <vt:lpstr>Learning as Search of Hypothesis Space</vt:lpstr>
      <vt:lpstr>PowerPoint Presentation</vt:lpstr>
      <vt:lpstr>PowerPoint Presentation</vt:lpstr>
      <vt:lpstr>Space of Hypotheses</vt:lpstr>
      <vt:lpstr>Principles Behind Learning</vt:lpstr>
      <vt:lpstr>Principles Behind Learning</vt:lpstr>
      <vt:lpstr>Decision Trees</vt:lpstr>
      <vt:lpstr>PowerPoint Presentation</vt:lpstr>
      <vt:lpstr>Learning Decision Trees</vt:lpstr>
      <vt:lpstr>PowerPoint Presentation</vt:lpstr>
      <vt:lpstr>Entropy and Information Gain</vt:lpstr>
      <vt:lpstr>PowerPoint Presentation</vt:lpstr>
      <vt:lpstr>PowerPoint Presentation</vt:lpstr>
      <vt:lpstr>PowerPoint Presentation</vt:lpstr>
      <vt:lpstr>Issues in building decision trees </vt:lpstr>
      <vt:lpstr>Learning curves</vt:lpstr>
      <vt:lpstr>Cross-Validation</vt:lpstr>
      <vt:lpstr>Overfitting</vt:lpstr>
      <vt:lpstr>Overfitting</vt:lpstr>
      <vt:lpstr>Decision Tree Pruning (methods to avoid overfit)</vt:lpstr>
      <vt:lpstr>PowerPoint Presentation</vt:lpstr>
      <vt:lpstr>Decision Tree Pruning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Tom</dc:creator>
  <cp:lastModifiedBy>Tom</cp:lastModifiedBy>
  <cp:revision>102</cp:revision>
  <dcterms:created xsi:type="dcterms:W3CDTF">2018-11-28T12:25:48Z</dcterms:created>
  <dcterms:modified xsi:type="dcterms:W3CDTF">2018-12-04T13:56:59Z</dcterms:modified>
</cp:coreProperties>
</file>