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92" r:id="rId6"/>
    <p:sldId id="261" r:id="rId7"/>
    <p:sldId id="262" r:id="rId8"/>
    <p:sldId id="284" r:id="rId9"/>
    <p:sldId id="283" r:id="rId10"/>
    <p:sldId id="263" r:id="rId11"/>
    <p:sldId id="264" r:id="rId12"/>
    <p:sldId id="285" r:id="rId13"/>
    <p:sldId id="265" r:id="rId14"/>
    <p:sldId id="266" r:id="rId15"/>
    <p:sldId id="286" r:id="rId16"/>
    <p:sldId id="291" r:id="rId17"/>
    <p:sldId id="294" r:id="rId18"/>
    <p:sldId id="293" r:id="rId19"/>
    <p:sldId id="267" r:id="rId20"/>
    <p:sldId id="287" r:id="rId21"/>
    <p:sldId id="288" r:id="rId22"/>
    <p:sldId id="289" r:id="rId23"/>
    <p:sldId id="295" r:id="rId24"/>
    <p:sldId id="297" r:id="rId25"/>
    <p:sldId id="298" r:id="rId26"/>
    <p:sldId id="290" r:id="rId27"/>
    <p:sldId id="29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8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1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1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2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0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2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7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8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E57D4-28F5-476F-9743-5B5733C18F6D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A6DE-AB4F-4F48-8538-98CB388BE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0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Intelligent </a:t>
            </a:r>
            <a:r>
              <a:rPr lang="en-US" smtClean="0"/>
              <a:t>Agents (Ch. 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examples of agents</a:t>
            </a:r>
          </a:p>
          <a:p>
            <a:pPr lvl="1"/>
            <a:r>
              <a:rPr lang="en-US" sz="2800" smtClean="0"/>
              <a:t>webbots, ticket purchasing, electronic assistant, </a:t>
            </a:r>
            <a:r>
              <a:rPr lang="en-US" sz="2800" i="1"/>
              <a:t>Siri</a:t>
            </a:r>
            <a:r>
              <a:rPr lang="en-US" sz="2800"/>
              <a:t>, </a:t>
            </a:r>
            <a:r>
              <a:rPr lang="en-US" sz="2800" smtClean="0"/>
              <a:t>news filtering, </a:t>
            </a:r>
            <a:r>
              <a:rPr lang="en-US" sz="2800" i="1" smtClean="0"/>
              <a:t>autonomous vehicles</a:t>
            </a:r>
            <a:r>
              <a:rPr lang="en-US" sz="2800" smtClean="0"/>
              <a:t>, printer/copier monitor, Robocup soccer, NPCs in Quake, Halo, Call of Duty...</a:t>
            </a:r>
          </a:p>
          <a:p>
            <a:r>
              <a:rPr lang="en-US" sz="3200" smtClean="0"/>
              <a:t>agents are a unifying theme for AI</a:t>
            </a:r>
          </a:p>
          <a:p>
            <a:pPr lvl="1"/>
            <a:r>
              <a:rPr lang="en-US" sz="2800" smtClean="0"/>
              <a:t>use search and knowledge, planning, learning...</a:t>
            </a:r>
          </a:p>
          <a:p>
            <a:pPr lvl="1"/>
            <a:r>
              <a:rPr lang="en-US" sz="2800" smtClean="0"/>
              <a:t>focus on </a:t>
            </a:r>
            <a:r>
              <a:rPr lang="en-US" sz="2800" u="sng" smtClean="0"/>
              <a:t>decision-making</a:t>
            </a:r>
          </a:p>
          <a:p>
            <a:pPr lvl="1"/>
            <a:r>
              <a:rPr lang="en-US" sz="2800" smtClean="0"/>
              <a:t>must deal with uncertainty, other actors in environment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60725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Rule-based Reactive Agents</a:t>
            </a:r>
          </a:p>
          <a:p>
            <a:pPr lvl="1"/>
            <a:r>
              <a:rPr lang="en-US" smtClean="0"/>
              <a:t>condition-action trigger rules</a:t>
            </a:r>
          </a:p>
          <a:p>
            <a:pPr lvl="2"/>
            <a:r>
              <a:rPr lang="en-US" i="1" smtClean="0"/>
              <a:t>if carInFrontIsBraking then InitiateBraking</a:t>
            </a:r>
          </a:p>
          <a:p>
            <a:pPr lvl="1"/>
            <a:r>
              <a:rPr lang="en-US" smtClean="0"/>
              <a:t>more compact than table</a:t>
            </a:r>
          </a:p>
          <a:p>
            <a:pPr lvl="1"/>
            <a:r>
              <a:rPr lang="en-US" smtClean="0"/>
              <a:t>issue: how to choose which rule to fire? (if &gt; 1 can)</a:t>
            </a:r>
          </a:p>
          <a:p>
            <a:pPr lvl="2"/>
            <a:r>
              <a:rPr lang="en-US" smtClean="0"/>
              <a:t>must prioritize rules</a:t>
            </a:r>
          </a:p>
          <a:p>
            <a:r>
              <a:rPr lang="en-US" smtClean="0"/>
              <a:t>implementations</a:t>
            </a:r>
          </a:p>
          <a:p>
            <a:pPr lvl="1"/>
            <a:r>
              <a:rPr lang="en-US" smtClean="0"/>
              <a:t>if-then-else cascades</a:t>
            </a:r>
          </a:p>
          <a:p>
            <a:pPr lvl="1"/>
            <a:r>
              <a:rPr lang="en-US" smtClean="0"/>
              <a:t>JESS - Java Expert System</a:t>
            </a:r>
          </a:p>
          <a:p>
            <a:pPr lvl="1"/>
            <a:r>
              <a:rPr lang="en-US" smtClean="0"/>
              <a:t>Subsumption Architecture (Rodney Brooks, MIT)</a:t>
            </a:r>
          </a:p>
          <a:p>
            <a:pPr lvl="2"/>
            <a:r>
              <a:rPr lang="en-US" smtClean="0"/>
              <a:t>hierarchical - design </a:t>
            </a:r>
            <a:r>
              <a:rPr lang="en-US" u="sng" smtClean="0"/>
              <a:t>behaviors</a:t>
            </a:r>
            <a:r>
              <a:rPr lang="en-US" smtClean="0"/>
              <a:t> in layers</a:t>
            </a:r>
          </a:p>
          <a:p>
            <a:pPr lvl="2"/>
            <a:r>
              <a:rPr lang="en-US" smtClean="0"/>
              <a:t>e.g. obstacle avoidance overrides moving toward goal</a:t>
            </a:r>
          </a:p>
          <a:p>
            <a:pPr marL="457200" lvl="1" indent="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279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Model-based Agents</a:t>
            </a:r>
          </a:p>
          <a:p>
            <a:pPr lvl="1"/>
            <a:r>
              <a:rPr lang="en-US" sz="2800" smtClean="0"/>
              <a:t>use local variables to infer and remember unobservable aspects of state of the world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7162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5638800" cy="685800"/>
          </a:xfrm>
        </p:spPr>
        <p:txBody>
          <a:bodyPr/>
          <a:lstStyle/>
          <a:p>
            <a:r>
              <a:rPr lang="en-US" altLang="en-US"/>
              <a:t>Model-based agent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4013200"/>
            <a:ext cx="7518400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function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MODEL-BASED-REFLEX-AGENT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percept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returns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action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static: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, a description of the current world state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        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, a set of condition-action rules</a:t>
            </a:r>
          </a:p>
          <a:p>
            <a:endParaRPr lang="en-US" altLang="en-US" sz="20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UPDATE-STATE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state, percept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RULE-MATCH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state, rules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action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RULE-ACTION [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UPDATE-STATE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state, action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 // predict, remember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return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action</a:t>
            </a:r>
          </a:p>
        </p:txBody>
      </p:sp>
      <p:pic>
        <p:nvPicPr>
          <p:cNvPr id="10245" name="Picture 5" descr="reflex+state-ag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85800"/>
            <a:ext cx="5105400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7515" y="0"/>
            <a:ext cx="1946485" cy="145986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01201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66" y="1552356"/>
            <a:ext cx="8975835" cy="4351338"/>
          </a:xfrm>
        </p:spPr>
        <p:txBody>
          <a:bodyPr>
            <a:noAutofit/>
          </a:bodyPr>
          <a:lstStyle/>
          <a:p>
            <a:r>
              <a:rPr lang="en-US" sz="3200" smtClean="0"/>
              <a:t>Knowledge-based Agents</a:t>
            </a:r>
          </a:p>
          <a:p>
            <a:pPr lvl="1"/>
            <a:r>
              <a:rPr lang="en-US" sz="2800" smtClean="0"/>
              <a:t>knowledge base containing logical rules for:</a:t>
            </a:r>
          </a:p>
          <a:p>
            <a:pPr lvl="2"/>
            <a:r>
              <a:rPr lang="en-US" sz="2400" smtClean="0"/>
              <a:t>inferring unobservable aspects of state</a:t>
            </a:r>
          </a:p>
          <a:p>
            <a:pPr lvl="2"/>
            <a:r>
              <a:rPr lang="en-US" sz="2400" smtClean="0"/>
              <a:t>inferring effects of actions</a:t>
            </a:r>
          </a:p>
          <a:p>
            <a:pPr lvl="2"/>
            <a:r>
              <a:rPr lang="en-US" sz="2400" smtClean="0"/>
              <a:t>inferring what is likely to happen</a:t>
            </a:r>
          </a:p>
          <a:p>
            <a:pPr lvl="1"/>
            <a:r>
              <a:rPr lang="en-US" sz="2800" smtClean="0"/>
              <a:t>Proactive agents - reason about what is going to happen</a:t>
            </a:r>
          </a:p>
          <a:p>
            <a:pPr lvl="1"/>
            <a:r>
              <a:rPr lang="en-US" sz="2800" smtClean="0"/>
              <a:t>use inference algorithm to decide what to do next,</a:t>
            </a:r>
            <a:r>
              <a:rPr lang="en-US" sz="2800"/>
              <a:t> </a:t>
            </a:r>
            <a:r>
              <a:rPr lang="en-US" sz="2800" smtClean="0"/>
              <a:t>given state and goals</a:t>
            </a:r>
          </a:p>
          <a:p>
            <a:pPr lvl="2"/>
            <a:r>
              <a:rPr lang="en-US" sz="2400" smtClean="0"/>
              <a:t>use forward/backward chaining, natural deduction, resolution...</a:t>
            </a:r>
          </a:p>
          <a:p>
            <a:pPr lvl="2"/>
            <a:r>
              <a:rPr lang="en-US" sz="2400" smtClean="0"/>
              <a:t>prove: </a:t>
            </a:r>
            <a:r>
              <a:rPr lang="en-US" sz="2400" smtClean="0">
                <a:solidFill>
                  <a:srgbClr val="00B050"/>
                </a:solidFill>
              </a:rPr>
              <a:t>Percepts</a:t>
            </a:r>
            <a:r>
              <a:rPr lang="en-US" sz="2400" smtClean="0">
                <a:solidFill>
                  <a:srgbClr val="00B050"/>
                </a:solidFill>
                <a:sym typeface="Symbol" panose="05050102010706020507" pitchFamily="18" charset="2"/>
              </a:rPr>
              <a:t>KB</a:t>
            </a:r>
            <a:r>
              <a:rPr lang="en-US" sz="240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2400" smtClean="0">
                <a:solidFill>
                  <a:srgbClr val="00B050"/>
                </a:solidFill>
                <a:sym typeface="Symbol" panose="05050102010706020507" pitchFamily="18" charset="2"/>
              </a:rPr>
              <a:t>Goals |= do(</a:t>
            </a:r>
            <a:r>
              <a:rPr lang="en-US" sz="2400" smtClean="0">
                <a:solidFill>
                  <a:srgbClr val="00B05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  <a:r>
              <a:rPr lang="en-US" sz="2400" baseline="-25000" smtClean="0">
                <a:solidFill>
                  <a:srgbClr val="00B050"/>
                </a:solidFill>
                <a:sym typeface="Symbol" panose="05050102010706020507" pitchFamily="18" charset="2"/>
              </a:rPr>
              <a:t>i</a:t>
            </a:r>
            <a:r>
              <a:rPr lang="en-US" sz="2400" smtClean="0">
                <a:solidFill>
                  <a:srgbClr val="00B050"/>
                </a:solidFill>
                <a:sym typeface="Symbol" panose="05050102010706020507" pitchFamily="18" charset="2"/>
              </a:rPr>
              <a:t>)</a:t>
            </a:r>
            <a:r>
              <a:rPr lang="en-US" sz="2400" smtClean="0">
                <a:sym typeface="Symbol" panose="05050102010706020507" pitchFamily="18" charset="2"/>
              </a:rPr>
              <a:t> for some action </a:t>
            </a:r>
            <a:r>
              <a:rPr lang="en-US" sz="2400"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  <a:r>
              <a:rPr lang="en-US" sz="2400" baseline="-25000">
                <a:sym typeface="Symbol" panose="05050102010706020507" pitchFamily="18" charset="2"/>
              </a:rPr>
              <a:t>i</a:t>
            </a:r>
            <a:r>
              <a:rPr lang="en-US" sz="2400" smtClean="0">
                <a:sym typeface="Symbol" panose="05050102010706020507" pitchFamily="18" charset="2"/>
              </a:rPr>
              <a:t> </a:t>
            </a:r>
            <a:endParaRPr lang="en-US" sz="2400" smtClean="0"/>
          </a:p>
          <a:p>
            <a:pPr lvl="2"/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919966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380" y="1741542"/>
            <a:ext cx="8788619" cy="4351338"/>
          </a:xfrm>
        </p:spPr>
        <p:txBody>
          <a:bodyPr>
            <a:normAutofit/>
          </a:bodyPr>
          <a:lstStyle/>
          <a:p>
            <a:r>
              <a:rPr lang="en-US" sz="3200" smtClean="0"/>
              <a:t>Goal-based Agents (Planners)</a:t>
            </a:r>
          </a:p>
          <a:p>
            <a:pPr lvl="1"/>
            <a:r>
              <a:rPr lang="en-US" sz="2800" smtClean="0"/>
              <a:t>search for plan (sequence of actions) that will transform S</a:t>
            </a:r>
            <a:r>
              <a:rPr lang="en-US" sz="2800" baseline="-25000" smtClean="0"/>
              <a:t>init</a:t>
            </a:r>
            <a:r>
              <a:rPr lang="en-US" sz="2800"/>
              <a:t> </a:t>
            </a:r>
            <a:r>
              <a:rPr lang="en-US" sz="2800" smtClean="0"/>
              <a:t>into S</a:t>
            </a:r>
            <a:r>
              <a:rPr lang="en-US" sz="2800" baseline="-25000" smtClean="0"/>
              <a:t>goal</a:t>
            </a:r>
            <a:endParaRPr lang="en-US" sz="280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599" y="3558847"/>
            <a:ext cx="4485401" cy="329915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3193920"/>
            <a:ext cx="4572000" cy="36640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state-space search (forward from S</a:t>
            </a:r>
            <a:r>
              <a:rPr lang="en-US" sz="2800" baseline="-25000">
                <a:solidFill>
                  <a:prstClr val="black"/>
                </a:solidFill>
              </a:rPr>
              <a:t>init</a:t>
            </a:r>
            <a:r>
              <a:rPr lang="en-US" sz="2800">
                <a:solidFill>
                  <a:prstClr val="black"/>
                </a:solidFill>
              </a:rPr>
              <a:t>, e.g. using A*)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goal-regression (backward from S</a:t>
            </a:r>
            <a:r>
              <a:rPr lang="en-US" sz="2800" baseline="-25000">
                <a:solidFill>
                  <a:prstClr val="black"/>
                </a:solidFill>
              </a:rPr>
              <a:t>goal</a:t>
            </a:r>
            <a:r>
              <a:rPr lang="en-US" sz="2800">
                <a:solidFill>
                  <a:prstClr val="black"/>
                </a:solidFill>
              </a:rPr>
              <a:t>) 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>
                <a:solidFill>
                  <a:prstClr val="black"/>
                </a:solidFill>
              </a:rPr>
              <a:t>reason about effects of actions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prstClr val="black"/>
                </a:solidFill>
              </a:rPr>
              <a:t>SATplan, GraphPlan, PartialOrderPlan...</a:t>
            </a:r>
          </a:p>
        </p:txBody>
      </p:sp>
    </p:spTree>
    <p:extLst>
      <p:ext uri="{BB962C8B-B14F-4D97-AF65-F5344CB8AC3E}">
        <p14:creationId xmlns:p14="http://schemas.microsoft.com/office/powerpoint/2010/main" val="179295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altLang="en-US"/>
              <a:t>Goal-based agents</a:t>
            </a:r>
          </a:p>
        </p:txBody>
      </p:sp>
      <p:pic>
        <p:nvPicPr>
          <p:cNvPr id="7172" name="Picture 4" descr="goal-based-agen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096963"/>
            <a:ext cx="6705600" cy="42687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511808" y="3090041"/>
            <a:ext cx="2584704" cy="88286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Agenda - plan; sequence of things I am in the middle of doing...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08704" y="3706368"/>
            <a:ext cx="426720" cy="34137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62606" y="5537529"/>
            <a:ext cx="7877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/>
              <a:t>note: plans must be maintained on an </a:t>
            </a:r>
            <a:r>
              <a:rPr lang="en-US" sz="2800" u="sng"/>
              <a:t>agenda</a:t>
            </a:r>
            <a:r>
              <a:rPr lang="en-US" sz="2800"/>
              <a:t> and carried out over time - </a:t>
            </a:r>
            <a:r>
              <a:rPr lang="en-US" sz="2800" smtClean="0"/>
              <a:t>these are </a:t>
            </a:r>
            <a:r>
              <a:rPr lang="en-US" sz="2800" u="sng" smtClean="0"/>
              <a:t>intentions</a:t>
            </a:r>
            <a:endParaRPr lang="en-US" sz="2800" u="sng"/>
          </a:p>
        </p:txBody>
      </p:sp>
    </p:spTree>
    <p:extLst>
      <p:ext uri="{BB962C8B-B14F-4D97-AF65-F5344CB8AC3E}">
        <p14:creationId xmlns:p14="http://schemas.microsoft.com/office/powerpoint/2010/main" val="1340878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38" y="1646949"/>
            <a:ext cx="8031875" cy="4351338"/>
          </a:xfrm>
        </p:spPr>
        <p:txBody>
          <a:bodyPr>
            <a:normAutofit/>
          </a:bodyPr>
          <a:lstStyle/>
          <a:p>
            <a:r>
              <a:rPr lang="en-US" sz="3200" smtClean="0"/>
              <a:t>Collaborative Agents (multi-agent systems)</a:t>
            </a:r>
          </a:p>
          <a:p>
            <a:pPr lvl="1"/>
            <a:r>
              <a:rPr lang="en-US" sz="2800" smtClean="0"/>
              <a:t>competition vs. collaboration</a:t>
            </a:r>
          </a:p>
          <a:p>
            <a:pPr lvl="1"/>
            <a:r>
              <a:rPr lang="en-US" sz="2800" smtClean="0"/>
              <a:t>"</a:t>
            </a:r>
            <a:r>
              <a:rPr lang="en-US" sz="2800"/>
              <a:t>open" agent </a:t>
            </a:r>
            <a:r>
              <a:rPr lang="en-US" sz="2800" smtClean="0"/>
              <a:t>environment: assume all agents are self-interested (have their own utility function)</a:t>
            </a:r>
          </a:p>
        </p:txBody>
      </p:sp>
    </p:spTree>
    <p:extLst>
      <p:ext uri="{BB962C8B-B14F-4D97-AF65-F5344CB8AC3E}">
        <p14:creationId xmlns:p14="http://schemas.microsoft.com/office/powerpoint/2010/main" val="35042920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Market-based </a:t>
            </a:r>
            <a:r>
              <a:rPr lang="en-US" smtClean="0"/>
              <a:t>methods for Multi-Agent Systems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7979323" cy="4351338"/>
          </a:xfrm>
        </p:spPr>
        <p:txBody>
          <a:bodyPr/>
          <a:lstStyle/>
          <a:p>
            <a:r>
              <a:rPr lang="en-US" smtClean="0"/>
              <a:t>mechanisms to </a:t>
            </a:r>
            <a:r>
              <a:rPr lang="en-US"/>
              <a:t>incentivize collaboration</a:t>
            </a:r>
          </a:p>
          <a:p>
            <a:pPr lvl="1"/>
            <a:r>
              <a:rPr lang="en-US" u="sng"/>
              <a:t>contract networks </a:t>
            </a:r>
            <a:r>
              <a:rPr lang="en-US"/>
              <a:t>- agents make bids to do tasks for each other, negotiate price, make commitments</a:t>
            </a:r>
          </a:p>
          <a:p>
            <a:pPr lvl="1"/>
            <a:r>
              <a:rPr lang="en-US" u="sng"/>
              <a:t>auctions</a:t>
            </a:r>
            <a:r>
              <a:rPr lang="en-US"/>
              <a:t> - </a:t>
            </a:r>
            <a:r>
              <a:rPr lang="en-US" smtClean="0"/>
              <a:t>agents bid </a:t>
            </a:r>
            <a:r>
              <a:rPr lang="en-US"/>
              <a:t>on </a:t>
            </a:r>
            <a:r>
              <a:rPr lang="en-US" smtClean="0"/>
              <a:t>resources</a:t>
            </a:r>
            <a:endParaRPr lang="en-US"/>
          </a:p>
          <a:p>
            <a:pPr lvl="2"/>
            <a:r>
              <a:rPr lang="en-US"/>
              <a:t>first-price, second-price, </a:t>
            </a:r>
            <a:r>
              <a:rPr lang="en-US" smtClean="0"/>
              <a:t>open vs sealed bid, asc vs descending</a:t>
            </a:r>
          </a:p>
          <a:p>
            <a:pPr lvl="2"/>
            <a:r>
              <a:rPr lang="en-US" smtClean="0"/>
              <a:t>strategy </a:t>
            </a:r>
            <a:r>
              <a:rPr lang="en-US"/>
              <a:t>to maximize utility</a:t>
            </a:r>
            <a:r>
              <a:rPr lang="en-US" smtClean="0"/>
              <a:t>?</a:t>
            </a:r>
          </a:p>
          <a:p>
            <a:pPr lvl="2"/>
            <a:r>
              <a:rPr lang="en-US" smtClean="0"/>
              <a:t>bidding on </a:t>
            </a:r>
            <a:r>
              <a:rPr lang="en-US" i="1" smtClean="0"/>
              <a:t>combinations</a:t>
            </a:r>
            <a:r>
              <a:rPr lang="en-US" smtClean="0"/>
              <a:t> of resources is more complicated</a:t>
            </a:r>
            <a:endParaRPr lang="en-US"/>
          </a:p>
          <a:p>
            <a:pPr lvl="1"/>
            <a:r>
              <a:rPr lang="en-US" u="sng"/>
              <a:t>consensus</a:t>
            </a:r>
            <a:r>
              <a:rPr lang="en-US"/>
              <a:t> algorithms </a:t>
            </a:r>
            <a:r>
              <a:rPr lang="en-US" smtClean="0"/>
              <a:t>- voting (weight choices by utility)</a:t>
            </a:r>
            <a:endParaRPr lang="en-US"/>
          </a:p>
          <a:p>
            <a:pPr lvl="1"/>
            <a:endParaRPr lang="en-US" smtClean="0"/>
          </a:p>
          <a:p>
            <a:pPr lvl="1"/>
            <a:r>
              <a:rPr lang="en-US" smtClean="0"/>
              <a:t>do </a:t>
            </a:r>
            <a:r>
              <a:rPr lang="en-US"/>
              <a:t>these mechanisms incenvize agents to be rational and bid their true values; free of exploits and manipulation?</a:t>
            </a:r>
          </a:p>
          <a:p>
            <a:pPr lvl="1"/>
            <a:r>
              <a:rPr lang="en-US"/>
              <a:t>efficiency: do these mechanisms maximize social benefit? (sum of utility of outcomes over all agents)</a:t>
            </a:r>
            <a:endParaRPr lang="en-US" sz="28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4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Methods for Collaborative Agents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40" y="1604908"/>
            <a:ext cx="7886700" cy="4351338"/>
          </a:xfrm>
        </p:spPr>
        <p:txBody>
          <a:bodyPr/>
          <a:lstStyle/>
          <a:p>
            <a:r>
              <a:rPr lang="en-US"/>
              <a:t>Agent Teamwork</a:t>
            </a:r>
          </a:p>
          <a:p>
            <a:pPr lvl="1"/>
            <a:r>
              <a:rPr lang="en-US" sz="2800"/>
              <a:t>shared goals, joint intentions</a:t>
            </a:r>
          </a:p>
          <a:p>
            <a:pPr lvl="2"/>
            <a:r>
              <a:rPr lang="en-US" sz="2400"/>
              <a:t>assume teammates are not just self-interested</a:t>
            </a:r>
          </a:p>
          <a:p>
            <a:pPr lvl="2"/>
            <a:r>
              <a:rPr lang="en-US" sz="2400"/>
              <a:t>teammates can compensate for each other if a team goal is at risk </a:t>
            </a:r>
          </a:p>
          <a:p>
            <a:pPr lvl="1"/>
            <a:r>
              <a:rPr lang="en-US" sz="2800"/>
              <a:t>well-defined roles, responsibilities</a:t>
            </a:r>
          </a:p>
          <a:p>
            <a:pPr lvl="1"/>
            <a:r>
              <a:rPr lang="en-US" sz="2800"/>
              <a:t>communication among teammates is key</a:t>
            </a:r>
          </a:p>
          <a:p>
            <a:r>
              <a:rPr lang="en-US" smtClean="0"/>
              <a:t>BDI </a:t>
            </a:r>
            <a:r>
              <a:rPr lang="en-US"/>
              <a:t>- </a:t>
            </a:r>
            <a:r>
              <a:rPr lang="en-US" i="1"/>
              <a:t>modal logic </a:t>
            </a:r>
            <a:r>
              <a:rPr lang="en-US"/>
              <a:t>for representing </a:t>
            </a:r>
            <a:r>
              <a:rPr lang="en-US" b="1"/>
              <a:t>B</a:t>
            </a:r>
            <a:r>
              <a:rPr lang="en-US"/>
              <a:t>eliefs, </a:t>
            </a:r>
            <a:r>
              <a:rPr lang="en-US" b="1" smtClean="0"/>
              <a:t>D</a:t>
            </a:r>
            <a:r>
              <a:rPr lang="en-US" smtClean="0"/>
              <a:t>esires</a:t>
            </a:r>
            <a:r>
              <a:rPr lang="en-US"/>
              <a:t> </a:t>
            </a:r>
            <a:r>
              <a:rPr lang="en-US" smtClean="0"/>
              <a:t>(goals), </a:t>
            </a:r>
            <a:r>
              <a:rPr lang="en-US"/>
              <a:t>and </a:t>
            </a:r>
            <a:r>
              <a:rPr lang="en-US" b="1"/>
              <a:t>I</a:t>
            </a:r>
            <a:r>
              <a:rPr lang="en-US"/>
              <a:t>ntentions </a:t>
            </a:r>
            <a:r>
              <a:rPr lang="en-US" smtClean="0"/>
              <a:t>(actions) of </a:t>
            </a:r>
            <a:r>
              <a:rPr lang="en-US"/>
              <a:t>other agents</a:t>
            </a:r>
          </a:p>
          <a:p>
            <a:pPr lvl="1"/>
            <a:r>
              <a:rPr lang="en-US" b="1"/>
              <a:t>Bel</a:t>
            </a:r>
            <a:r>
              <a:rPr lang="en-US"/>
              <a:t>(self,empty(ammo</a:t>
            </a:r>
            <a:r>
              <a:rPr lang="en-US" smtClean="0"/>
              <a:t>))		</a:t>
            </a:r>
            <a:r>
              <a:rPr lang="en-US" smtClean="0">
                <a:sym typeface="Symbol" panose="05050102010706020507" pitchFamily="18" charset="2"/>
              </a:rPr>
              <a:t></a:t>
            </a:r>
            <a:r>
              <a:rPr lang="en-US" b="1">
                <a:sym typeface="Symbol" panose="05050102010706020507" pitchFamily="18" charset="2"/>
              </a:rPr>
              <a:t>Bel</a:t>
            </a:r>
            <a:r>
              <a:rPr lang="en-US">
                <a:sym typeface="Symbol" panose="05050102010706020507" pitchFamily="18" charset="2"/>
              </a:rPr>
              <a:t>(teammate,¬</a:t>
            </a:r>
            <a:r>
              <a:rPr lang="en-US"/>
              <a:t>empty(ammo</a:t>
            </a:r>
            <a:r>
              <a:rPr lang="en-US" smtClean="0"/>
              <a:t>)</a:t>
            </a:r>
            <a:r>
              <a:rPr lang="en-US" smtClean="0">
                <a:sym typeface="Symbol" panose="05050102010706020507" pitchFamily="18" charset="2"/>
              </a:rPr>
              <a:t>)				</a:t>
            </a:r>
            <a:r>
              <a:rPr lang="en-US" b="1" smtClean="0">
                <a:sym typeface="Symbol" panose="05050102010706020507" pitchFamily="18" charset="2"/>
              </a:rPr>
              <a:t>Goal</a:t>
            </a:r>
            <a:r>
              <a:rPr lang="en-US" smtClean="0">
                <a:sym typeface="Symbol" panose="05050102010706020507" pitchFamily="18" charset="2"/>
              </a:rPr>
              <a:t>(teammate,shoot(gun</a:t>
            </a:r>
            <a:r>
              <a:rPr lang="en-US">
                <a:sym typeface="Symbol" panose="05050102010706020507" pitchFamily="18" charset="2"/>
              </a:rPr>
              <a:t>))</a:t>
            </a:r>
            <a:r>
              <a:rPr lang="en-US"/>
              <a:t> </a:t>
            </a:r>
            <a:r>
              <a:rPr lang="en-US" smtClean="0"/>
              <a:t>	</a:t>
            </a:r>
            <a:r>
              <a:rPr lang="en-US" smtClean="0">
                <a:sym typeface="Symbol" panose="05050102010706020507" pitchFamily="18" charset="2"/>
              </a:rPr>
              <a:t>			</a:t>
            </a:r>
            <a:r>
              <a:rPr lang="en-US">
                <a:sym typeface="Symbol" panose="05050102010706020507" pitchFamily="18" charset="2"/>
              </a:rPr>
              <a:t> → </a:t>
            </a:r>
            <a:r>
              <a:rPr lang="en-US" b="1" smtClean="0">
                <a:sym typeface="Symbol" panose="05050102010706020507" pitchFamily="18" charset="2"/>
              </a:rPr>
              <a:t>Tell</a:t>
            </a:r>
            <a:r>
              <a:rPr lang="en-US" smtClean="0">
                <a:sym typeface="Symbol" panose="05050102010706020507" pitchFamily="18" charset="2"/>
              </a:rPr>
              <a:t>(teammate,empty(ammo</a:t>
            </a:r>
            <a:r>
              <a:rPr lang="en-US">
                <a:sym typeface="Symbol" panose="05050102010706020507" pitchFamily="18" charset="2"/>
              </a:rPr>
              <a:t>))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0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79322" cy="4351338"/>
          </a:xfrm>
        </p:spPr>
        <p:txBody>
          <a:bodyPr>
            <a:normAutofit/>
          </a:bodyPr>
          <a:lstStyle/>
          <a:p>
            <a:r>
              <a:rPr lang="en-US" sz="3200" smtClean="0"/>
              <a:t>Utility-based Agents</a:t>
            </a:r>
          </a:p>
          <a:p>
            <a:pPr lvl="1"/>
            <a:r>
              <a:rPr lang="en-US" sz="3200" smtClean="0"/>
              <a:t>utility function: maps states to real values, quantifies "goodness" of states, </a:t>
            </a:r>
            <a:r>
              <a:rPr lang="en-US" altLang="en-US" sz="3200"/>
              <a:t>u(s)</a:t>
            </a:r>
            <a:r>
              <a:rPr lang="en-US" altLang="en-US" sz="3200" smtClean="0">
                <a:sym typeface="Symbol" panose="05050102010706020507" pitchFamily="18" charset="2"/>
              </a:rPr>
              <a:t></a:t>
            </a:r>
            <a:endParaRPr lang="en-US" sz="3200" smtClean="0"/>
          </a:p>
          <a:p>
            <a:pPr lvl="1"/>
            <a:endParaRPr lang="en-US" sz="3200" smtClean="0"/>
          </a:p>
          <a:p>
            <a:pPr lvl="1"/>
            <a:r>
              <a:rPr lang="en-US" sz="3200" smtClean="0"/>
              <a:t>agents select actions to maximize utility</a:t>
            </a:r>
          </a:p>
          <a:p>
            <a:pPr lvl="2"/>
            <a:r>
              <a:rPr lang="en-US" sz="2800" smtClean="0"/>
              <a:t>sometimes payoffs are immediate (think "reactive")</a:t>
            </a:r>
          </a:p>
          <a:p>
            <a:pPr lvl="2"/>
            <a:r>
              <a:rPr lang="en-US" sz="2800" smtClean="0"/>
              <a:t>othertimes payoffs are delayed:</a:t>
            </a:r>
          </a:p>
          <a:p>
            <a:pPr lvl="3"/>
            <a:r>
              <a:rPr lang="en-US" sz="2400" u="sng" smtClean="0"/>
              <a:t>Sequential Decision Problems</a:t>
            </a:r>
            <a:endParaRPr lang="en-US" sz="2400" smtClean="0"/>
          </a:p>
          <a:p>
            <a:pPr lvl="3"/>
            <a:r>
              <a:rPr lang="en-US" sz="2400" smtClean="0"/>
              <a:t>maximize long-term reward</a:t>
            </a:r>
          </a:p>
        </p:txBody>
      </p:sp>
    </p:spTree>
    <p:extLst>
      <p:ext uri="{BB962C8B-B14F-4D97-AF65-F5344CB8AC3E}">
        <p14:creationId xmlns:p14="http://schemas.microsoft.com/office/powerpoint/2010/main" val="155014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Agents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essential characteristics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smtClean="0"/>
              <a:t>agents are </a:t>
            </a:r>
            <a:r>
              <a:rPr lang="en-US" sz="2800" u="sng" smtClean="0"/>
              <a:t>situated</a:t>
            </a:r>
            <a:r>
              <a:rPr lang="en-US" sz="2800" smtClean="0"/>
              <a:t>: </a:t>
            </a:r>
          </a:p>
          <a:p>
            <a:pPr lvl="2"/>
            <a:r>
              <a:rPr lang="en-US" sz="2400" smtClean="0"/>
              <a:t>can sense and manipulate an environment that changes over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smtClean="0"/>
              <a:t>agents are </a:t>
            </a:r>
            <a:r>
              <a:rPr lang="en-US" sz="2800" u="sng" smtClean="0"/>
              <a:t>goal-oriented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smtClean="0"/>
              <a:t>agents are </a:t>
            </a:r>
            <a:r>
              <a:rPr lang="en-US" sz="2800" u="sng" smtClean="0"/>
              <a:t>autonomous</a:t>
            </a:r>
          </a:p>
          <a:p>
            <a:r>
              <a:rPr lang="en-US" sz="3200" smtClean="0"/>
              <a:t>other common aspects of agents:</a:t>
            </a:r>
          </a:p>
          <a:p>
            <a:pPr lvl="1"/>
            <a:r>
              <a:rPr lang="en-US" sz="2800" smtClean="0"/>
              <a:t>adaptive</a:t>
            </a:r>
          </a:p>
          <a:p>
            <a:pPr lvl="1"/>
            <a:r>
              <a:rPr lang="en-US" sz="2800" smtClean="0"/>
              <a:t>optimizing (rational)</a:t>
            </a:r>
          </a:p>
          <a:p>
            <a:pPr lvl="1"/>
            <a:r>
              <a:rPr lang="en-US" sz="2800" smtClean="0"/>
              <a:t>social (interactive, cooperative, multiagent)</a:t>
            </a:r>
          </a:p>
          <a:p>
            <a:pPr lvl="1"/>
            <a:r>
              <a:rPr lang="en-US" sz="2800" smtClean="0"/>
              <a:t>life-like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62061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Markov Decision Problems (MDPs)</a:t>
            </a:r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26627"/>
            <a:ext cx="8350469" cy="5562600"/>
          </a:xfrm>
        </p:spPr>
        <p:txBody>
          <a:bodyPr/>
          <a:lstStyle/>
          <a:p>
            <a:r>
              <a:rPr lang="en-US" altLang="en-US" sz="2800" smtClean="0">
                <a:sym typeface="Symbol" panose="05050102010706020507" pitchFamily="18" charset="2"/>
              </a:rPr>
              <a:t>transition </a:t>
            </a:r>
            <a:r>
              <a:rPr lang="en-US" altLang="en-US" sz="2800">
                <a:sym typeface="Symbol" panose="05050102010706020507" pitchFamily="18" charset="2"/>
              </a:rPr>
              <a:t>function: T(s,a)S</a:t>
            </a:r>
          </a:p>
          <a:p>
            <a:pPr lvl="1"/>
            <a:r>
              <a:rPr lang="en-US" altLang="en-US" sz="2400">
                <a:sym typeface="Symbol" panose="05050102010706020507" pitchFamily="18" charset="2"/>
              </a:rPr>
              <a:t>outcomes of actions</a:t>
            </a:r>
          </a:p>
          <a:p>
            <a:pPr lvl="1"/>
            <a:r>
              <a:rPr lang="en-US" altLang="en-US" sz="2400">
                <a:sym typeface="Symbol" panose="05050102010706020507" pitchFamily="18" charset="2"/>
              </a:rPr>
              <a:t>could be probabilistic (</a:t>
            </a:r>
            <a:r>
              <a:rPr lang="en-US" altLang="en-US" sz="2400" smtClean="0">
                <a:sym typeface="Symbol" panose="05050102010706020507" pitchFamily="18" charset="2"/>
              </a:rPr>
              <a:t>distribution </a:t>
            </a:r>
            <a:r>
              <a:rPr lang="en-US" altLang="en-US" sz="2400">
                <a:sym typeface="Symbol" panose="05050102010706020507" pitchFamily="18" charset="2"/>
              </a:rPr>
              <a:t>over successors states)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reward/cost function: R(s,a)</a:t>
            </a:r>
          </a:p>
          <a:p>
            <a:r>
              <a:rPr lang="en-US" altLang="en-US" sz="2800"/>
              <a:t>“plans” are encoded in </a:t>
            </a:r>
            <a:r>
              <a:rPr lang="en-US" altLang="en-US" sz="2800" i="1">
                <a:solidFill>
                  <a:srgbClr val="FF0000"/>
                </a:solidFill>
              </a:rPr>
              <a:t>policies</a:t>
            </a:r>
          </a:p>
          <a:p>
            <a:pPr lvl="1"/>
            <a:r>
              <a:rPr lang="en-US" altLang="en-US" sz="2400"/>
              <a:t>mappings from states to actions: </a:t>
            </a:r>
            <a:r>
              <a:rPr lang="en-US" altLang="en-US" sz="2400">
                <a:latin typeface="Symbol" panose="05050102010706020507" pitchFamily="18" charset="2"/>
              </a:rPr>
              <a:t>p</a:t>
            </a:r>
            <a:r>
              <a:rPr lang="en-US" altLang="en-US" sz="2400"/>
              <a:t>:S</a:t>
            </a:r>
            <a:r>
              <a:rPr lang="en-US" altLang="en-US" sz="2400">
                <a:sym typeface="Symbol" panose="05050102010706020507" pitchFamily="18" charset="2"/>
              </a:rPr>
              <a:t></a:t>
            </a:r>
            <a:r>
              <a:rPr lang="en-US" altLang="en-US" sz="2400" smtClean="0">
                <a:sym typeface="Symbol" panose="05050102010706020507" pitchFamily="18" charset="2"/>
              </a:rPr>
              <a:t>A</a:t>
            </a:r>
          </a:p>
          <a:p>
            <a:pPr lvl="1"/>
            <a:r>
              <a:rPr lang="en-US" altLang="en-US" smtClean="0">
                <a:sym typeface="Symbol" panose="05050102010706020507" pitchFamily="18" charset="2"/>
              </a:rPr>
              <a:t>Markov property: probabilities only depend on current state</a:t>
            </a:r>
            <a:endParaRPr lang="en-US" altLang="en-US" sz="2400">
              <a:sym typeface="Symbol" panose="05050102010706020507" pitchFamily="18" charset="2"/>
            </a:endParaRPr>
          </a:p>
          <a:p>
            <a:r>
              <a:rPr lang="en-US" altLang="en-US" sz="2800">
                <a:sym typeface="Symbol" panose="05050102010706020507" pitchFamily="18" charset="2"/>
              </a:rPr>
              <a:t>the goal: maximize reward over time</a:t>
            </a:r>
          </a:p>
          <a:p>
            <a:pPr lvl="1"/>
            <a:r>
              <a:rPr lang="en-US" altLang="en-US" sz="2400">
                <a:solidFill>
                  <a:srgbClr val="FF0000"/>
                </a:solidFill>
                <a:sym typeface="Symbol" panose="05050102010706020507" pitchFamily="18" charset="2"/>
              </a:rPr>
              <a:t>long-term discounted reward</a:t>
            </a:r>
          </a:p>
          <a:p>
            <a:pPr lvl="1"/>
            <a:endParaRPr lang="en-US" altLang="en-US" sz="2400">
              <a:sym typeface="Symbol" panose="05050102010706020507" pitchFamily="18" charset="2"/>
            </a:endParaRPr>
          </a:p>
          <a:p>
            <a:endParaRPr lang="en-US" altLang="en-US" sz="2000">
              <a:sym typeface="Symbol" panose="05050102010706020507" pitchFamily="18" charset="2"/>
            </a:endParaRPr>
          </a:p>
        </p:txBody>
      </p:sp>
      <p:pic>
        <p:nvPicPr>
          <p:cNvPr id="12293" name="Picture 5" descr="\sum^{\infty}_{t=0} {\gamma^t R_{a_t} (s_t, s_{t+1})}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511" y="5515303"/>
            <a:ext cx="2106613" cy="68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029200" y="6248400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s1	s2	s3	s4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86400" y="6019800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a1	a2	a3	s4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715000" y="5257800"/>
            <a:ext cx="313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rewards:</a:t>
            </a:r>
          </a:p>
          <a:p>
            <a:r>
              <a:rPr lang="en-US" altLang="en-US" i="1"/>
              <a:t>r1	r2	r3	r4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4102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3246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2390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81534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58674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67818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7696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86106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Oval 22"/>
          <p:cNvSpPr>
            <a:spLocks noChangeArrowheads="1"/>
          </p:cNvSpPr>
          <p:nvPr/>
        </p:nvSpPr>
        <p:spPr bwMode="auto">
          <a:xfrm>
            <a:off x="6934200" y="6248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Oval 23"/>
          <p:cNvSpPr>
            <a:spLocks noChangeArrowheads="1"/>
          </p:cNvSpPr>
          <p:nvPr/>
        </p:nvSpPr>
        <p:spPr bwMode="auto">
          <a:xfrm>
            <a:off x="6019800" y="6248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Oval 24"/>
          <p:cNvSpPr>
            <a:spLocks noChangeArrowheads="1"/>
          </p:cNvSpPr>
          <p:nvPr/>
        </p:nvSpPr>
        <p:spPr bwMode="auto">
          <a:xfrm>
            <a:off x="5029200" y="6248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2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4525963"/>
          </a:xfrm>
        </p:spPr>
        <p:txBody>
          <a:bodyPr/>
          <a:lstStyle/>
          <a:p>
            <a:r>
              <a:rPr lang="en-US" altLang="en-US" sz="2400">
                <a:sym typeface="Symbol" panose="05050102010706020507" pitchFamily="18" charset="2"/>
              </a:rPr>
              <a:t>how to compute optimal policy </a:t>
            </a:r>
            <a:r>
              <a:rPr lang="en-US" altLang="en-US" sz="2400">
                <a:latin typeface="Symbol" panose="05050102010706020507" pitchFamily="18" charset="2"/>
                <a:sym typeface="Symbol" panose="05050102010706020507" pitchFamily="18" charset="2"/>
              </a:rPr>
              <a:t>p</a:t>
            </a:r>
            <a:r>
              <a:rPr lang="en-US" altLang="en-US" sz="2400">
                <a:sym typeface="Symbol" panose="05050102010706020507" pitchFamily="18" charset="2"/>
              </a:rPr>
              <a:t>* that maximizes long-term discounted reward?</a:t>
            </a:r>
          </a:p>
          <a:p>
            <a:r>
              <a:rPr lang="en-US" altLang="en-US" sz="2400">
                <a:sym typeface="Symbol" panose="05050102010706020507" pitchFamily="18" charset="2"/>
              </a:rPr>
              <a:t>policy evaluation</a:t>
            </a:r>
          </a:p>
          <a:p>
            <a:pPr lvl="1"/>
            <a:r>
              <a:rPr lang="en-US" altLang="en-US" sz="2000">
                <a:sym typeface="Symbol" panose="05050102010706020507" pitchFamily="18" charset="2"/>
              </a:rPr>
              <a:t>Bellman equations</a:t>
            </a:r>
          </a:p>
          <a:p>
            <a:pPr lvl="1"/>
            <a:r>
              <a:rPr lang="en-US" altLang="en-US" sz="2000" u="sng">
                <a:sym typeface="Symbol" panose="05050102010706020507" pitchFamily="18" charset="2"/>
              </a:rPr>
              <a:t>value function</a:t>
            </a:r>
            <a:r>
              <a:rPr lang="en-US" altLang="en-US" sz="2000">
                <a:sym typeface="Symbol" panose="05050102010706020507" pitchFamily="18" charset="2"/>
              </a:rPr>
              <a:t>: utility of each state</a:t>
            </a:r>
          </a:p>
          <a:p>
            <a:pPr lvl="1"/>
            <a:r>
              <a:rPr lang="en-US" altLang="en-US" sz="2000" smtClean="0">
                <a:sym typeface="Symbol" panose="05050102010706020507" pitchFamily="18" charset="2"/>
              </a:rPr>
              <a:t>coupled equations, </a:t>
            </a:r>
            <a:r>
              <a:rPr lang="en-US" altLang="en-US" sz="2000">
                <a:sym typeface="Symbol" panose="05050102010706020507" pitchFamily="18" charset="2"/>
              </a:rPr>
              <a:t>value of each state depends on others</a:t>
            </a:r>
          </a:p>
          <a:p>
            <a:pPr lvl="1"/>
            <a:r>
              <a:rPr lang="en-US" altLang="en-US" sz="2000" smtClean="0">
                <a:sym typeface="Symbol" panose="05050102010706020507" pitchFamily="18" charset="2"/>
              </a:rPr>
              <a:t>use dynamic programming</a:t>
            </a:r>
            <a:endParaRPr lang="en-US" altLang="en-US" sz="2000">
              <a:sym typeface="Symbol" panose="05050102010706020507" pitchFamily="18" charset="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57"/>
          <a:stretch>
            <a:fillRect/>
          </a:stretch>
        </p:blipFill>
        <p:spPr bwMode="auto">
          <a:xfrm>
            <a:off x="6500812" y="3943350"/>
            <a:ext cx="264318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865937" y="6491288"/>
            <a:ext cx="1909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optimal policy,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*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0088"/>
            <a:ext cx="5076497" cy="215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966654" y="5881622"/>
            <a:ext cx="38230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600"/>
              <a:t>intended actions succeed 80% of the time</a:t>
            </a:r>
          </a:p>
          <a:p>
            <a:r>
              <a:rPr lang="en-US" altLang="en-US" sz="1600"/>
              <a:t>go off-track 20% of the time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130" y="3101378"/>
            <a:ext cx="6232635" cy="6928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1131" y="3804745"/>
            <a:ext cx="673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/>
              <a:t> </a:t>
            </a:r>
            <a:r>
              <a:rPr lang="en-US" sz="2400" i="1" smtClean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en-US" sz="2400" i="1" smtClean="0">
                <a:solidFill>
                  <a:srgbClr val="FF0000"/>
                </a:solidFill>
              </a:rPr>
              <a:t>*(s) = argmax</a:t>
            </a:r>
            <a:r>
              <a:rPr lang="en-US" sz="2400" i="1" baseline="-25000" smtClean="0">
                <a:solidFill>
                  <a:srgbClr val="FF0000"/>
                </a:solidFill>
              </a:rPr>
              <a:t>a</a:t>
            </a:r>
            <a:r>
              <a:rPr lang="en-US" sz="2400" i="1" baseline="-25000" smtClean="0">
                <a:solidFill>
                  <a:srgbClr val="FF0000"/>
                </a:solidFill>
                <a:sym typeface="Symbol" panose="05050102010706020507" pitchFamily="18" charset="2"/>
              </a:rPr>
              <a:t>Actions</a:t>
            </a:r>
            <a:r>
              <a:rPr lang="en-US" sz="2400" i="1" smtClean="0">
                <a:solidFill>
                  <a:srgbClr val="FF0000"/>
                </a:solidFill>
              </a:rPr>
              <a:t> </a:t>
            </a:r>
            <a:r>
              <a:rPr lang="en-US" sz="2400" i="1" smtClean="0">
                <a:solidFill>
                  <a:srgbClr val="FF0000"/>
                </a:solidFill>
                <a:latin typeface="Symbol" panose="05050102010706020507" pitchFamily="18" charset="2"/>
              </a:rPr>
              <a:t>S</a:t>
            </a:r>
            <a:r>
              <a:rPr lang="en-US" sz="2400" i="1" baseline="-25000" smtClean="0">
                <a:solidFill>
                  <a:srgbClr val="FF0000"/>
                </a:solidFill>
              </a:rPr>
              <a:t>s'</a:t>
            </a:r>
            <a:r>
              <a:rPr lang="en-US" sz="2400" i="1" smtClean="0">
                <a:solidFill>
                  <a:srgbClr val="FF0000"/>
                </a:solidFill>
              </a:rPr>
              <a:t> T(s,a,s') [R(s,a,s')+</a:t>
            </a:r>
            <a:r>
              <a:rPr lang="en-US" sz="2400" i="1" smtClean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sz="2400" i="1" smtClean="0">
                <a:solidFill>
                  <a:srgbClr val="FF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</a:t>
            </a:r>
            <a:r>
              <a:rPr lang="en-US" sz="2400" i="1" smtClean="0">
                <a:solidFill>
                  <a:srgbClr val="FF0000"/>
                </a:solidFill>
              </a:rPr>
              <a:t>V*(s')]</a:t>
            </a:r>
            <a:endParaRPr lang="en-US" sz="24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224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157"/>
          <a:stretch>
            <a:fillRect/>
          </a:stretch>
        </p:blipFill>
        <p:spPr bwMode="auto">
          <a:xfrm>
            <a:off x="5533696" y="3644463"/>
            <a:ext cx="264318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86" y="3787501"/>
            <a:ext cx="3862552" cy="274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24" y="451944"/>
            <a:ext cx="4918429" cy="2085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898821" y="6003214"/>
            <a:ext cx="1909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optimal policy,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*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337441" y="6491287"/>
            <a:ext cx="228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value function, V</a:t>
            </a:r>
            <a:r>
              <a:rPr lang="en-US" altLang="en-US" baseline="30000">
                <a:latin typeface="Symbol" panose="05050102010706020507" pitchFamily="18" charset="2"/>
              </a:rPr>
              <a:t>p</a:t>
            </a:r>
            <a:r>
              <a:rPr lang="en-US" altLang="en-US" baseline="30000"/>
              <a:t>*</a:t>
            </a:r>
            <a:r>
              <a:rPr lang="en-US" altLang="en-US"/>
              <a:t>(s)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946745" y="1810407"/>
            <a:ext cx="3946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/>
              <a:t>intended actions succeed 80% of the time</a:t>
            </a:r>
          </a:p>
          <a:p>
            <a:r>
              <a:rPr lang="en-US" altLang="en-US" sz="1600"/>
              <a:t>go off-track 20% of the time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0827" y="2891170"/>
            <a:ext cx="6232635" cy="69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43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127"/>
            <a:ext cx="7886700" cy="1325563"/>
          </a:xfrm>
        </p:spPr>
        <p:txBody>
          <a:bodyPr/>
          <a:lstStyle/>
          <a:p>
            <a:r>
              <a:rPr lang="en-US" smtClean="0"/>
              <a:t>Monte Carlo Methods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629" y="1369950"/>
            <a:ext cx="7886700" cy="4351338"/>
          </a:xfrm>
        </p:spPr>
        <p:txBody>
          <a:bodyPr/>
          <a:lstStyle/>
          <a:p>
            <a:r>
              <a:rPr lang="en-US" smtClean="0"/>
              <a:t>generate random episodes (action sequences)</a:t>
            </a:r>
          </a:p>
          <a:p>
            <a:r>
              <a:rPr lang="en-US" smtClean="0"/>
              <a:t>take the average long-term disc. reward for episodes passing through each state </a:t>
            </a:r>
            <a:r>
              <a:rPr lang="en-US" i="1" smtClean="0"/>
              <a:t>s</a:t>
            </a:r>
            <a:r>
              <a:rPr lang="en-US" smtClean="0"/>
              <a:t> 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4386"/>
          <a:stretch/>
        </p:blipFill>
        <p:spPr>
          <a:xfrm>
            <a:off x="197090" y="2708377"/>
            <a:ext cx="8946910" cy="3594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6211669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figures borrowed from:</a:t>
            </a:r>
            <a:r>
              <a:rPr lang="en-US" i="1" smtClean="0"/>
              <a:t> </a:t>
            </a:r>
            <a:r>
              <a:rPr lang="en-US"/>
              <a:t>Richard</a:t>
            </a:r>
            <a:r>
              <a:rPr lang="en-US" i="1"/>
              <a:t> </a:t>
            </a:r>
            <a:r>
              <a:rPr lang="en-US"/>
              <a:t>Sutton </a:t>
            </a:r>
            <a:r>
              <a:rPr lang="en-US" smtClean="0"/>
              <a:t>&amp; Andrew </a:t>
            </a:r>
            <a:r>
              <a:rPr lang="en-US"/>
              <a:t>Barto </a:t>
            </a:r>
            <a:r>
              <a:rPr lang="en-US" smtClean="0"/>
              <a:t>(1998, 2018). </a:t>
            </a:r>
            <a:r>
              <a:rPr lang="en-US" i="1" smtClean="0"/>
              <a:t>Reinforcement Learning: An Introduction.</a:t>
            </a:r>
            <a:r>
              <a:rPr lang="en-US" smtClean="0"/>
              <a:t> avail. online at http</a:t>
            </a:r>
            <a:r>
              <a:rPr lang="en-US"/>
              <a:t>://incompleteideas.net/book/the-book.html</a:t>
            </a:r>
          </a:p>
        </p:txBody>
      </p:sp>
    </p:spTree>
    <p:extLst>
      <p:ext uri="{BB962C8B-B14F-4D97-AF65-F5344CB8AC3E}">
        <p14:creationId xmlns:p14="http://schemas.microsoft.com/office/powerpoint/2010/main" val="1391195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30317"/>
            <a:ext cx="7886700" cy="1019504"/>
          </a:xfrm>
        </p:spPr>
        <p:txBody>
          <a:bodyPr/>
          <a:lstStyle/>
          <a:p>
            <a:r>
              <a:rPr lang="en-US" smtClean="0"/>
              <a:t>Learning a policy for Blackjack (21) using Monte Carlo Reinforcement Learning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130" y="1819822"/>
            <a:ext cx="5686801" cy="3975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34758" y="6138042"/>
            <a:ext cx="349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policy after 500,000 random games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45" y="2844034"/>
            <a:ext cx="726528" cy="9081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2081048"/>
            <a:ext cx="2522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player                      dealer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10" y="2844034"/>
            <a:ext cx="726528" cy="9081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5" y="4988145"/>
            <a:ext cx="726528" cy="9081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307" y="2833523"/>
            <a:ext cx="726528" cy="9081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09" y="4977634"/>
            <a:ext cx="726528" cy="9081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94" y="4988144"/>
            <a:ext cx="726528" cy="9081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391" y="4956613"/>
            <a:ext cx="726528" cy="90816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26124" y="6222124"/>
            <a:ext cx="2814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totals:    19                       6     </a:t>
            </a:r>
          </a:p>
          <a:p>
            <a:r>
              <a:rPr lang="en-US" smtClean="0"/>
              <a:t>decision: hit or stick?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41889" y="3883573"/>
            <a:ext cx="2931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totals:    15                       10     </a:t>
            </a:r>
          </a:p>
          <a:p>
            <a:r>
              <a:rPr lang="en-US" smtClean="0"/>
              <a:t>decision: hit or stick?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85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3200"/>
              <a:t>Racetrack (another example that can be </a:t>
            </a:r>
            <a:r>
              <a:rPr lang="en-US" sz="3200" smtClean="0"/>
              <a:t>modeled and solved as an MDP)</a:t>
            </a:r>
            <a:endParaRPr lang="en-US" sz="320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2136" y="1476621"/>
            <a:ext cx="6854626" cy="3683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981" y="5065986"/>
            <a:ext cx="89180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velocity components (v</a:t>
            </a:r>
            <a:r>
              <a:rPr lang="en-US" sz="2000" baseline="-25000" smtClean="0"/>
              <a:t>x</a:t>
            </a:r>
            <a:r>
              <a:rPr lang="en-US" sz="2000" smtClean="0"/>
              <a:t>=</a:t>
            </a:r>
            <a:r>
              <a:rPr lang="en-US" sz="2000" smtClean="0">
                <a:latin typeface="Symbol" panose="05050102010706020507" pitchFamily="18" charset="2"/>
              </a:rPr>
              <a:t>D</a:t>
            </a:r>
            <a:r>
              <a:rPr lang="en-US" sz="2000" smtClean="0"/>
              <a:t>x/</a:t>
            </a:r>
            <a:r>
              <a:rPr lang="en-US" sz="2000" smtClean="0">
                <a:latin typeface="Symbol" panose="05050102010706020507" pitchFamily="18" charset="2"/>
              </a:rPr>
              <a:t>D</a:t>
            </a:r>
            <a:r>
              <a:rPr lang="en-US" sz="2000" smtClean="0"/>
              <a:t>t, v</a:t>
            </a:r>
            <a:r>
              <a:rPr lang="en-US" sz="2000" baseline="-25000" smtClean="0"/>
              <a:t>y</a:t>
            </a:r>
            <a:r>
              <a:rPr lang="en-US" sz="2000" smtClean="0"/>
              <a:t>) can be changed by </a:t>
            </a:r>
            <a:r>
              <a:rPr lang="en-US" sz="2000" smtClean="0">
                <a:sym typeface="Symbol" panose="05050102010706020507" pitchFamily="18" charset="2"/>
              </a:rPr>
              <a:t> 1 each time step; max=5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sym typeface="Symbol" panose="05050102010706020507" pitchFamily="18" charset="2"/>
              </a:rPr>
              <a:t>must avoid skidding into walls (terminates the episode)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sym typeface="Symbol" panose="05050102010706020507" pitchFamily="18" charset="2"/>
              </a:rPr>
              <a:t>reward = { -1 each time step, - if hit wall 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by training on each track, you can learn a policy for controlling acceleration and steering that </a:t>
            </a:r>
            <a:r>
              <a:rPr lang="en-US" sz="2000" smtClean="0">
                <a:sym typeface="Symbol" panose="05050102010706020507" pitchFamily="18" charset="2"/>
              </a:rPr>
              <a:t>minimizes </a:t>
            </a:r>
            <a:r>
              <a:rPr lang="en-US" sz="2000">
                <a:sym typeface="Symbol" panose="05050102010706020507" pitchFamily="18" charset="2"/>
              </a:rPr>
              <a:t>time to cross finish line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88424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784" y="360272"/>
            <a:ext cx="7886700" cy="5630425"/>
          </a:xfrm>
        </p:spPr>
        <p:txBody>
          <a:bodyPr/>
          <a:lstStyle/>
          <a:p>
            <a:r>
              <a:rPr lang="en-US" smtClean="0"/>
              <a:t>Value Iteration (Dynamic Programming)</a:t>
            </a:r>
          </a:p>
          <a:p>
            <a:endParaRPr lang="en-US"/>
          </a:p>
          <a:p>
            <a:endParaRPr lang="en-US" smtClean="0"/>
          </a:p>
          <a:p>
            <a:pPr lvl="1"/>
            <a:r>
              <a:rPr lang="en-US" smtClean="0"/>
              <a:t>initialize V</a:t>
            </a:r>
            <a:r>
              <a:rPr lang="en-US" baseline="-25000" smtClean="0"/>
              <a:t>0</a:t>
            </a:r>
            <a:r>
              <a:rPr lang="en-US" smtClean="0"/>
              <a:t>(s)=0 for all states</a:t>
            </a:r>
          </a:p>
          <a:p>
            <a:pPr lvl="1"/>
            <a:r>
              <a:rPr lang="en-US" smtClean="0"/>
              <a:t>while values in V(s) are still changing...</a:t>
            </a:r>
          </a:p>
          <a:p>
            <a:pPr lvl="2"/>
            <a:r>
              <a:rPr lang="en-US" i="1" smtClean="0"/>
              <a:t>triple loop </a:t>
            </a:r>
            <a:r>
              <a:rPr lang="en-US" smtClean="0"/>
              <a:t>for all states s, actions a, other states s'...</a:t>
            </a:r>
          </a:p>
          <a:p>
            <a:pPr lvl="3"/>
            <a:r>
              <a:rPr lang="en-US" sz="2000" smtClean="0"/>
              <a:t>update V</a:t>
            </a:r>
            <a:r>
              <a:rPr lang="en-US" sz="2000" baseline="-25000" smtClean="0"/>
              <a:t>i+1</a:t>
            </a:r>
            <a:r>
              <a:rPr lang="en-US" sz="2000" smtClean="0"/>
              <a:t>(s) based on V</a:t>
            </a:r>
            <a:r>
              <a:rPr lang="en-US" sz="2000" baseline="-25000" smtClean="0"/>
              <a:t>i</a:t>
            </a:r>
            <a:r>
              <a:rPr lang="en-US" sz="2000" smtClean="0"/>
              <a:t>(s</a:t>
            </a:r>
            <a:r>
              <a:rPr lang="en-US" sz="2000"/>
              <a:t>)</a:t>
            </a:r>
            <a:r>
              <a:rPr lang="en-US" sz="2000" smtClean="0"/>
              <a:t> for all other states</a:t>
            </a:r>
            <a:endParaRPr lang="en-US" smtClean="0"/>
          </a:p>
          <a:p>
            <a:pPr lvl="2"/>
            <a:endParaRPr lang="en-US"/>
          </a:p>
          <a:p>
            <a:r>
              <a:rPr lang="en-US" smtClean="0"/>
              <a:t>Theorem: Value Iteration converges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153" y="955841"/>
            <a:ext cx="6678627" cy="7329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74" y="3378200"/>
            <a:ext cx="8834851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80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04193"/>
            <a:ext cx="7886700" cy="5472770"/>
          </a:xfrm>
        </p:spPr>
        <p:txBody>
          <a:bodyPr/>
          <a:lstStyle/>
          <a:p>
            <a:r>
              <a:rPr lang="en-US" smtClean="0"/>
              <a:t>further ideas </a:t>
            </a:r>
            <a:r>
              <a:rPr lang="en-US"/>
              <a:t>for MDPs</a:t>
            </a:r>
          </a:p>
          <a:p>
            <a:pPr lvl="1"/>
            <a:r>
              <a:rPr lang="en-US" smtClean="0"/>
              <a:t>Reinforcement Learning: </a:t>
            </a:r>
            <a:r>
              <a:rPr lang="en-US"/>
              <a:t>learn </a:t>
            </a:r>
            <a:r>
              <a:rPr lang="en-US" smtClean="0"/>
              <a:t>a policy from feedback, even </a:t>
            </a:r>
            <a:r>
              <a:rPr lang="en-US"/>
              <a:t>without </a:t>
            </a:r>
            <a:r>
              <a:rPr lang="en-US" smtClean="0"/>
              <a:t>having to know </a:t>
            </a:r>
            <a:r>
              <a:rPr lang="en-US" i="1"/>
              <a:t>T</a:t>
            </a:r>
            <a:r>
              <a:rPr lang="en-US"/>
              <a:t> and </a:t>
            </a:r>
            <a:r>
              <a:rPr lang="en-US" i="1" smtClean="0"/>
              <a:t>R</a:t>
            </a:r>
            <a:r>
              <a:rPr lang="en-US" smtClean="0"/>
              <a:t> (transition function and reward function) a </a:t>
            </a:r>
            <a:r>
              <a:rPr lang="en-US" smtClean="0"/>
              <a:t>priori</a:t>
            </a:r>
          </a:p>
          <a:p>
            <a:pPr lvl="1"/>
            <a:r>
              <a:rPr lang="en-US" smtClean="0"/>
              <a:t>handling </a:t>
            </a:r>
            <a:r>
              <a:rPr lang="en-US" smtClean="0"/>
              <a:t>continuous </a:t>
            </a:r>
            <a:r>
              <a:rPr lang="en-US"/>
              <a:t>state </a:t>
            </a:r>
            <a:r>
              <a:rPr lang="en-US" smtClean="0"/>
              <a:t>spaces (use linear functions to represent </a:t>
            </a:r>
            <a:r>
              <a:rPr lang="en-US" i="1" smtClean="0"/>
              <a:t>V(s)</a:t>
            </a:r>
            <a:r>
              <a:rPr lang="en-US" smtClean="0"/>
              <a:t> instead of tables)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4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33575" y="1314450"/>
            <a:ext cx="1438275" cy="1238250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4"/>
          </p:cNvCxnSpPr>
          <p:nvPr/>
        </p:nvCxnSpPr>
        <p:spPr>
          <a:xfrm>
            <a:off x="2652713" y="2552700"/>
            <a:ext cx="14287" cy="263842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20290" y="3394710"/>
            <a:ext cx="67437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068830" y="5154930"/>
            <a:ext cx="594360" cy="56007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51760" y="5143500"/>
            <a:ext cx="571500" cy="52578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263140" y="1680210"/>
            <a:ext cx="28575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35580" y="1695450"/>
            <a:ext cx="28575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526030" y="1668780"/>
            <a:ext cx="217170" cy="80010"/>
          </a:xfrm>
          <a:custGeom>
            <a:avLst/>
            <a:gdLst>
              <a:gd name="connsiteX0" fmla="*/ 0 w 217170"/>
              <a:gd name="connsiteY0" fmla="*/ 80010 h 80010"/>
              <a:gd name="connsiteX1" fmla="*/ 125730 w 217170"/>
              <a:gd name="connsiteY1" fmla="*/ 0 h 80010"/>
              <a:gd name="connsiteX2" fmla="*/ 217170 w 217170"/>
              <a:gd name="connsiteY2" fmla="*/ 80010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170" h="80010">
                <a:moveTo>
                  <a:pt x="0" y="80010"/>
                </a:moveTo>
                <a:cubicBezTo>
                  <a:pt x="44767" y="40005"/>
                  <a:pt x="89535" y="0"/>
                  <a:pt x="125730" y="0"/>
                </a:cubicBezTo>
                <a:cubicBezTo>
                  <a:pt x="161925" y="0"/>
                  <a:pt x="189547" y="40005"/>
                  <a:pt x="217170" y="8001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045970" y="1760220"/>
            <a:ext cx="240030" cy="102870"/>
          </a:xfrm>
          <a:custGeom>
            <a:avLst/>
            <a:gdLst>
              <a:gd name="connsiteX0" fmla="*/ 240030 w 240030"/>
              <a:gd name="connsiteY0" fmla="*/ 0 h 102870"/>
              <a:gd name="connsiteX1" fmla="*/ 57150 w 240030"/>
              <a:gd name="connsiteY1" fmla="*/ 34290 h 102870"/>
              <a:gd name="connsiteX2" fmla="*/ 80010 w 240030"/>
              <a:gd name="connsiteY2" fmla="*/ 22860 h 102870"/>
              <a:gd name="connsiteX3" fmla="*/ 0 w 240030"/>
              <a:gd name="connsiteY3" fmla="*/ 102870 h 10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" h="102870">
                <a:moveTo>
                  <a:pt x="240030" y="0"/>
                </a:moveTo>
                <a:lnTo>
                  <a:pt x="57150" y="34290"/>
                </a:lnTo>
                <a:cubicBezTo>
                  <a:pt x="30480" y="38100"/>
                  <a:pt x="89535" y="11430"/>
                  <a:pt x="80010" y="22860"/>
                </a:cubicBezTo>
                <a:cubicBezTo>
                  <a:pt x="70485" y="34290"/>
                  <a:pt x="35242" y="68580"/>
                  <a:pt x="0" y="10287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flipH="1">
            <a:off x="2998470" y="1752600"/>
            <a:ext cx="240030" cy="102870"/>
          </a:xfrm>
          <a:custGeom>
            <a:avLst/>
            <a:gdLst>
              <a:gd name="connsiteX0" fmla="*/ 240030 w 240030"/>
              <a:gd name="connsiteY0" fmla="*/ 0 h 102870"/>
              <a:gd name="connsiteX1" fmla="*/ 57150 w 240030"/>
              <a:gd name="connsiteY1" fmla="*/ 34290 h 102870"/>
              <a:gd name="connsiteX2" fmla="*/ 80010 w 240030"/>
              <a:gd name="connsiteY2" fmla="*/ 22860 h 102870"/>
              <a:gd name="connsiteX3" fmla="*/ 0 w 240030"/>
              <a:gd name="connsiteY3" fmla="*/ 102870 h 10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" h="102870">
                <a:moveTo>
                  <a:pt x="240030" y="0"/>
                </a:moveTo>
                <a:lnTo>
                  <a:pt x="57150" y="34290"/>
                </a:lnTo>
                <a:cubicBezTo>
                  <a:pt x="30480" y="38100"/>
                  <a:pt x="89535" y="11430"/>
                  <a:pt x="80010" y="22860"/>
                </a:cubicBezTo>
                <a:cubicBezTo>
                  <a:pt x="70485" y="34290"/>
                  <a:pt x="35242" y="68580"/>
                  <a:pt x="0" y="10287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274570" y="2125980"/>
            <a:ext cx="720090" cy="177814"/>
          </a:xfrm>
          <a:custGeom>
            <a:avLst/>
            <a:gdLst>
              <a:gd name="connsiteX0" fmla="*/ 0 w 720090"/>
              <a:gd name="connsiteY0" fmla="*/ 0 h 177814"/>
              <a:gd name="connsiteX1" fmla="*/ 148590 w 720090"/>
              <a:gd name="connsiteY1" fmla="*/ 148590 h 177814"/>
              <a:gd name="connsiteX2" fmla="*/ 571500 w 720090"/>
              <a:gd name="connsiteY2" fmla="*/ 171450 h 177814"/>
              <a:gd name="connsiteX3" fmla="*/ 720090 w 720090"/>
              <a:gd name="connsiteY3" fmla="*/ 68580 h 17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0090" h="177814">
                <a:moveTo>
                  <a:pt x="0" y="0"/>
                </a:moveTo>
                <a:cubicBezTo>
                  <a:pt x="26670" y="60007"/>
                  <a:pt x="53340" y="120015"/>
                  <a:pt x="148590" y="148590"/>
                </a:cubicBezTo>
                <a:cubicBezTo>
                  <a:pt x="243840" y="177165"/>
                  <a:pt x="476250" y="184785"/>
                  <a:pt x="571500" y="171450"/>
                </a:cubicBezTo>
                <a:cubicBezTo>
                  <a:pt x="666750" y="158115"/>
                  <a:pt x="693420" y="113347"/>
                  <a:pt x="720090" y="6858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497580" y="1297545"/>
            <a:ext cx="3108960" cy="416955"/>
          </a:xfrm>
          <a:custGeom>
            <a:avLst/>
            <a:gdLst>
              <a:gd name="connsiteX0" fmla="*/ 3108960 w 3108960"/>
              <a:gd name="connsiteY0" fmla="*/ 416955 h 416955"/>
              <a:gd name="connsiteX1" fmla="*/ 2057400 w 3108960"/>
              <a:gd name="connsiteY1" fmla="*/ 39765 h 416955"/>
              <a:gd name="connsiteX2" fmla="*/ 982980 w 3108960"/>
              <a:gd name="connsiteY2" fmla="*/ 51195 h 416955"/>
              <a:gd name="connsiteX3" fmla="*/ 0 w 3108960"/>
              <a:gd name="connsiteY3" fmla="*/ 394095 h 41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8960" h="416955">
                <a:moveTo>
                  <a:pt x="3108960" y="416955"/>
                </a:moveTo>
                <a:cubicBezTo>
                  <a:pt x="2760345" y="258840"/>
                  <a:pt x="2411730" y="100725"/>
                  <a:pt x="2057400" y="39765"/>
                </a:cubicBezTo>
                <a:cubicBezTo>
                  <a:pt x="1703070" y="-21195"/>
                  <a:pt x="1325880" y="-7860"/>
                  <a:pt x="982980" y="51195"/>
                </a:cubicBezTo>
                <a:cubicBezTo>
                  <a:pt x="640080" y="110250"/>
                  <a:pt x="320040" y="252172"/>
                  <a:pt x="0" y="394095"/>
                </a:cubicBezTo>
              </a:path>
            </a:pathLst>
          </a:custGeom>
          <a:noFill/>
          <a:ln w="50800">
            <a:solidFill>
              <a:srgbClr val="00B050"/>
            </a:solidFill>
            <a:prstDash val="das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flipV="1">
            <a:off x="3501390" y="3073005"/>
            <a:ext cx="3108960" cy="416955"/>
          </a:xfrm>
          <a:custGeom>
            <a:avLst/>
            <a:gdLst>
              <a:gd name="connsiteX0" fmla="*/ 3108960 w 3108960"/>
              <a:gd name="connsiteY0" fmla="*/ 416955 h 416955"/>
              <a:gd name="connsiteX1" fmla="*/ 2057400 w 3108960"/>
              <a:gd name="connsiteY1" fmla="*/ 39765 h 416955"/>
              <a:gd name="connsiteX2" fmla="*/ 982980 w 3108960"/>
              <a:gd name="connsiteY2" fmla="*/ 51195 h 416955"/>
              <a:gd name="connsiteX3" fmla="*/ 0 w 3108960"/>
              <a:gd name="connsiteY3" fmla="*/ 394095 h 41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8960" h="416955">
                <a:moveTo>
                  <a:pt x="3108960" y="416955"/>
                </a:moveTo>
                <a:cubicBezTo>
                  <a:pt x="2760345" y="258840"/>
                  <a:pt x="2411730" y="100725"/>
                  <a:pt x="2057400" y="39765"/>
                </a:cubicBezTo>
                <a:cubicBezTo>
                  <a:pt x="1703070" y="-21195"/>
                  <a:pt x="1325880" y="-7860"/>
                  <a:pt x="982980" y="51195"/>
                </a:cubicBezTo>
                <a:cubicBezTo>
                  <a:pt x="640080" y="110250"/>
                  <a:pt x="320040" y="252172"/>
                  <a:pt x="0" y="394095"/>
                </a:cubicBezTo>
              </a:path>
            </a:pathLst>
          </a:custGeom>
          <a:noFill/>
          <a:ln w="50800">
            <a:solidFill>
              <a:srgbClr val="00B050"/>
            </a:solidFill>
            <a:prstDash val="dash"/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617970" y="342900"/>
            <a:ext cx="2331720" cy="6092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934325" y="967740"/>
            <a:ext cx="11430" cy="51206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56780" y="875118"/>
            <a:ext cx="1270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sensors,</a:t>
            </a:r>
          </a:p>
          <a:p>
            <a:r>
              <a:rPr lang="en-US" sz="2400" smtClean="0"/>
              <a:t>percepts</a:t>
            </a:r>
            <a:endParaRPr lang="en-US" sz="2400"/>
          </a:p>
        </p:txBody>
      </p:sp>
      <p:sp>
        <p:nvSpPr>
          <p:cNvPr id="28" name="TextBox 27"/>
          <p:cNvSpPr txBox="1"/>
          <p:nvPr/>
        </p:nvSpPr>
        <p:spPr>
          <a:xfrm>
            <a:off x="4389120" y="3068758"/>
            <a:ext cx="14318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actuators,</a:t>
            </a:r>
          </a:p>
          <a:p>
            <a:r>
              <a:rPr lang="en-US" sz="2400" smtClean="0"/>
              <a:t>effectors,</a:t>
            </a:r>
          </a:p>
          <a:p>
            <a:r>
              <a:rPr lang="en-US" sz="2400" smtClean="0"/>
              <a:t>actions</a:t>
            </a:r>
            <a:endParaRPr lang="en-US" sz="2400"/>
          </a:p>
        </p:txBody>
      </p:sp>
      <p:sp>
        <p:nvSpPr>
          <p:cNvPr id="29" name="TextBox 28"/>
          <p:cNvSpPr txBox="1"/>
          <p:nvPr/>
        </p:nvSpPr>
        <p:spPr>
          <a:xfrm>
            <a:off x="7947660" y="1162050"/>
            <a:ext cx="929678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State</a:t>
            </a:r>
            <a:r>
              <a:rPr lang="en-US" sz="2400" baseline="-25000" smtClean="0"/>
              <a:t>1</a:t>
            </a:r>
          </a:p>
          <a:p>
            <a:endParaRPr lang="en-US" sz="2400" smtClean="0"/>
          </a:p>
          <a:p>
            <a:r>
              <a:rPr lang="en-US" sz="2400" smtClean="0"/>
              <a:t>State</a:t>
            </a:r>
            <a:r>
              <a:rPr lang="en-US" sz="2400" baseline="-25000" smtClean="0"/>
              <a:t>2</a:t>
            </a:r>
          </a:p>
          <a:p>
            <a:endParaRPr lang="en-US" sz="2400" baseline="-25000" smtClean="0"/>
          </a:p>
          <a:p>
            <a:r>
              <a:rPr lang="en-US" sz="2400"/>
              <a:t>State</a:t>
            </a:r>
            <a:r>
              <a:rPr lang="en-US" sz="2400" baseline="-25000" smtClean="0"/>
              <a:t>3</a:t>
            </a:r>
          </a:p>
          <a:p>
            <a:endParaRPr lang="en-US" sz="2400" baseline="-25000" smtClean="0"/>
          </a:p>
          <a:p>
            <a:endParaRPr lang="en-US" sz="2400" baseline="-25000"/>
          </a:p>
          <a:p>
            <a:endParaRPr lang="en-US" sz="2400" baseline="-25000" smtClean="0"/>
          </a:p>
          <a:p>
            <a:endParaRPr lang="en-US" sz="2400" baseline="-25000"/>
          </a:p>
          <a:p>
            <a:endParaRPr lang="en-US" sz="2400" baseline="-25000" smtClean="0"/>
          </a:p>
          <a:p>
            <a:endParaRPr lang="en-US" sz="2400" baseline="-25000"/>
          </a:p>
          <a:p>
            <a:endParaRPr lang="en-US" sz="2400" baseline="-25000" smtClean="0"/>
          </a:p>
          <a:p>
            <a:endParaRPr lang="en-US" sz="2400" baseline="-25000"/>
          </a:p>
          <a:p>
            <a:endParaRPr lang="en-US" sz="2400" baseline="-25000" smtClean="0"/>
          </a:p>
          <a:p>
            <a:endParaRPr lang="en-US" sz="2400" baseline="-25000"/>
          </a:p>
          <a:p>
            <a:r>
              <a:rPr lang="en-US" sz="2400"/>
              <a:t>State</a:t>
            </a:r>
            <a:r>
              <a:rPr lang="en-US" sz="2400" baseline="-25000" smtClean="0"/>
              <a:t>n</a:t>
            </a:r>
            <a:endParaRPr lang="en-US" sz="2400" baseline="-25000"/>
          </a:p>
        </p:txBody>
      </p:sp>
      <p:sp>
        <p:nvSpPr>
          <p:cNvPr id="30" name="Cloud Callout 29"/>
          <p:cNvSpPr/>
          <p:nvPr/>
        </p:nvSpPr>
        <p:spPr>
          <a:xfrm flipH="1">
            <a:off x="0" y="0"/>
            <a:ext cx="2274570" cy="16459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0" y="93411"/>
            <a:ext cx="2435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</a:rPr>
              <a:t>G</a:t>
            </a:r>
            <a:r>
              <a:rPr lang="en-US" sz="2400" b="1" smtClean="0">
                <a:solidFill>
                  <a:srgbClr val="FFFF00"/>
                </a:solidFill>
              </a:rPr>
              <a:t>oals,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K</a:t>
            </a:r>
            <a:r>
              <a:rPr lang="en-US" sz="2400" b="1" smtClean="0">
                <a:solidFill>
                  <a:srgbClr val="FFFF00"/>
                </a:solidFill>
              </a:rPr>
              <a:t>nowledge </a:t>
            </a:r>
            <a:r>
              <a:rPr lang="en-US" sz="2400" b="1">
                <a:solidFill>
                  <a:srgbClr val="FFFF00"/>
                </a:solidFill>
              </a:rPr>
              <a:t>B</a:t>
            </a:r>
            <a:r>
              <a:rPr lang="en-US" sz="2400" b="1" smtClean="0">
                <a:solidFill>
                  <a:srgbClr val="FFFF00"/>
                </a:solidFill>
              </a:rPr>
              <a:t>ase,</a:t>
            </a:r>
          </a:p>
          <a:p>
            <a:pPr algn="ctr"/>
            <a:r>
              <a:rPr lang="en-US" sz="2400" b="1">
                <a:solidFill>
                  <a:srgbClr val="FFFF00"/>
                </a:solidFill>
              </a:rPr>
              <a:t>M</a:t>
            </a:r>
            <a:r>
              <a:rPr lang="en-US" sz="2400" b="1" smtClean="0">
                <a:solidFill>
                  <a:srgbClr val="FFFF00"/>
                </a:solidFill>
              </a:rPr>
              <a:t>odel of world</a:t>
            </a:r>
            <a:endParaRPr lang="en-US" b="1" smtClean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28942" y="2714034"/>
            <a:ext cx="109356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plan:</a:t>
            </a:r>
          </a:p>
          <a:p>
            <a:r>
              <a:rPr lang="en-US" sz="2400" smtClean="0"/>
              <a:t>Action</a:t>
            </a:r>
            <a:r>
              <a:rPr lang="en-US" sz="2400" baseline="-25000" smtClean="0"/>
              <a:t>1</a:t>
            </a:r>
          </a:p>
          <a:p>
            <a:r>
              <a:rPr lang="en-US" sz="2400"/>
              <a:t>Action</a:t>
            </a:r>
            <a:r>
              <a:rPr lang="en-US" sz="2400" baseline="-25000" smtClean="0"/>
              <a:t>2</a:t>
            </a:r>
            <a:endParaRPr lang="en-US" sz="2400" smtClean="0"/>
          </a:p>
          <a:p>
            <a:r>
              <a:rPr lang="en-US" sz="2400"/>
              <a:t>Action</a:t>
            </a:r>
            <a:r>
              <a:rPr lang="en-US" sz="2400" baseline="-25000" smtClean="0"/>
              <a:t>3</a:t>
            </a:r>
          </a:p>
          <a:p>
            <a:r>
              <a:rPr lang="en-US" sz="2400" smtClean="0"/>
              <a:t>...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7143749" y="3259456"/>
            <a:ext cx="2000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Environment</a:t>
            </a: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5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31520"/>
            <a:ext cx="7886700" cy="5445443"/>
          </a:xfrm>
        </p:spPr>
        <p:txBody>
          <a:bodyPr/>
          <a:lstStyle/>
          <a:p>
            <a:r>
              <a:rPr lang="en-US" altLang="en-US"/>
              <a:t>policy - mapping of states (or histories) to actions</a:t>
            </a:r>
          </a:p>
          <a:p>
            <a:pPr lvl="1"/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(s)=a</a:t>
            </a:r>
          </a:p>
          <a:p>
            <a:pPr lvl="1"/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(s</a:t>
            </a:r>
            <a:r>
              <a:rPr lang="en-US" altLang="en-US" baseline="-25000"/>
              <a:t>1</a:t>
            </a:r>
            <a:r>
              <a:rPr lang="en-US" altLang="en-US"/>
              <a:t>,...s</a:t>
            </a:r>
            <a:r>
              <a:rPr lang="en-US" altLang="en-US" baseline="-25000"/>
              <a:t>t</a:t>
            </a:r>
            <a:r>
              <a:rPr lang="en-US" altLang="en-US"/>
              <a:t>)=a</a:t>
            </a:r>
            <a:r>
              <a:rPr lang="en-US" altLang="en-US" baseline="-25000"/>
              <a:t>t </a:t>
            </a:r>
            <a:endParaRPr lang="en-US" altLang="en-US" baseline="-25000" smtClean="0"/>
          </a:p>
          <a:p>
            <a:pPr lvl="1"/>
            <a:endParaRPr lang="en-US" baseline="-25000"/>
          </a:p>
          <a:p>
            <a:r>
              <a:rPr lang="en-US" smtClean="0"/>
              <a:t>Performance measures:</a:t>
            </a:r>
          </a:p>
          <a:p>
            <a:pPr lvl="1"/>
            <a:r>
              <a:rPr lang="en-US" smtClean="0"/>
              <a:t>utility function, rewards, costs, goals</a:t>
            </a:r>
          </a:p>
          <a:p>
            <a:pPr lvl="1"/>
            <a:r>
              <a:rPr lang="en-US"/>
              <a:t>mapping of states </a:t>
            </a:r>
            <a:r>
              <a:rPr lang="en-US" smtClean="0"/>
              <a:t>(or statesXactions) into R</a:t>
            </a:r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42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608" y="472966"/>
            <a:ext cx="3825550" cy="601700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32233" cy="1325563"/>
          </a:xfrm>
        </p:spPr>
        <p:txBody>
          <a:bodyPr/>
          <a:lstStyle/>
          <a:p>
            <a:r>
              <a:rPr lang="en-US"/>
              <a:t>Rational behavior (rationality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825625"/>
            <a:ext cx="4363764" cy="4351338"/>
          </a:xfrm>
        </p:spPr>
        <p:txBody>
          <a:bodyPr/>
          <a:lstStyle/>
          <a:p>
            <a:r>
              <a:rPr lang="en-US" smtClean="0"/>
              <a:t>for </a:t>
            </a:r>
            <a:r>
              <a:rPr lang="en-US"/>
              <a:t>each possible percept sequence, a rational agent should select an action that is expected to maximize its performance measure, given the evidence </a:t>
            </a:r>
            <a:r>
              <a:rPr lang="en-US" smtClean="0"/>
              <a:t>provided </a:t>
            </a:r>
            <a:r>
              <a:rPr lang="en-US"/>
              <a:t>by the percept sequence and whatever built-in knowledge the agent has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4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Environments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smtClean="0"/>
              <a:t>architecture or design </a:t>
            </a:r>
            <a:r>
              <a:rPr lang="en-US"/>
              <a:t>of an agent is </a:t>
            </a:r>
            <a:r>
              <a:rPr lang="en-US" smtClean="0"/>
              <a:t>strongly influenced </a:t>
            </a:r>
            <a:r>
              <a:rPr lang="en-US"/>
              <a:t>by </a:t>
            </a:r>
            <a:r>
              <a:rPr lang="en-US" smtClean="0"/>
              <a:t>characteristics of the environment</a:t>
            </a:r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62301"/>
              </p:ext>
            </p:extLst>
          </p:nvPr>
        </p:nvGraphicFramePr>
        <p:xfrm>
          <a:off x="1295400" y="2928620"/>
          <a:ext cx="60960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Discrete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Continuous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Static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Dynamic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Deterministic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Stochastic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Episodic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Sequential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Fully</a:t>
                      </a:r>
                      <a:r>
                        <a:rPr lang="en-US" baseline="0" smtClean="0"/>
                        <a:t> Observable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Partially</a:t>
                      </a:r>
                      <a:r>
                        <a:rPr lang="en-US" baseline="0" smtClean="0"/>
                        <a:t> Observable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Single-Agent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mtClean="0"/>
                        <a:t>Multi-Agent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53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Agent Architectures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160" y="1604908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smtClean="0"/>
              <a:t>Reactive/Reflex Agents</a:t>
            </a:r>
          </a:p>
          <a:p>
            <a:pPr lvl="1"/>
            <a:r>
              <a:rPr lang="en-US" sz="2800" smtClean="0"/>
              <a:t>stimulus-response</a:t>
            </a:r>
          </a:p>
          <a:p>
            <a:pPr lvl="1"/>
            <a:r>
              <a:rPr lang="en-US" sz="2800" smtClean="0"/>
              <a:t>condition-action </a:t>
            </a:r>
            <a:r>
              <a:rPr lang="en-US" sz="2800" u="sng" smtClean="0"/>
              <a:t>lookup table</a:t>
            </a:r>
          </a:p>
          <a:p>
            <a:pPr lvl="1"/>
            <a:r>
              <a:rPr lang="en-US" sz="2800" smtClean="0"/>
              <a:t>efficient</a:t>
            </a:r>
          </a:p>
          <a:p>
            <a:pPr lvl="1"/>
            <a:r>
              <a:rPr lang="en-US" sz="2800" smtClean="0"/>
              <a:t>goals are implicit</a:t>
            </a:r>
          </a:p>
          <a:p>
            <a:pPr lvl="1"/>
            <a:r>
              <a:rPr lang="en-US" altLang="en-US" sz="2800"/>
              <a:t>sense-decide-act loop</a:t>
            </a:r>
          </a:p>
          <a:p>
            <a:pPr lvl="1"/>
            <a:r>
              <a:rPr lang="en-US" altLang="en-US" sz="2800"/>
              <a:t>OODA  </a:t>
            </a:r>
            <a:r>
              <a:rPr lang="en-US" altLang="en-US" sz="2800" smtClean="0"/>
              <a:t>loop (observe-orient-decide-act</a:t>
            </a:r>
            <a:r>
              <a:rPr lang="en-US" altLang="en-US" sz="2800"/>
              <a:t>)</a:t>
            </a:r>
          </a:p>
          <a:p>
            <a:endParaRPr lang="en-US" sz="32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198" y="4817516"/>
            <a:ext cx="3497973" cy="20404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376855" y="5097517"/>
            <a:ext cx="1802096" cy="1495019"/>
            <a:chOff x="1376855" y="5097517"/>
            <a:chExt cx="1802096" cy="1495019"/>
          </a:xfrm>
        </p:grpSpPr>
        <p:sp>
          <p:nvSpPr>
            <p:cNvPr id="5" name="TextBox 4"/>
            <p:cNvSpPr txBox="1"/>
            <p:nvPr/>
          </p:nvSpPr>
          <p:spPr>
            <a:xfrm>
              <a:off x="1376855" y="5097517"/>
              <a:ext cx="1802096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smtClean="0"/>
                <a:t>        sense</a:t>
              </a:r>
            </a:p>
            <a:p>
              <a:endParaRPr lang="en-US" sz="2000"/>
            </a:p>
            <a:p>
              <a:endParaRPr lang="en-US" sz="2000" smtClean="0"/>
            </a:p>
            <a:p>
              <a:r>
                <a:rPr lang="en-US" sz="2000" smtClean="0"/>
                <a:t>act	decide</a:t>
              </a:r>
              <a:endParaRPr lang="en-US" sz="2000"/>
            </a:p>
          </p:txBody>
        </p:sp>
        <p:sp>
          <p:nvSpPr>
            <p:cNvPr id="6" name="Freeform 5"/>
            <p:cNvSpPr/>
            <p:nvPr/>
          </p:nvSpPr>
          <p:spPr>
            <a:xfrm>
              <a:off x="2585545" y="5370786"/>
              <a:ext cx="444837" cy="693683"/>
            </a:xfrm>
            <a:custGeom>
              <a:avLst/>
              <a:gdLst>
                <a:gd name="connsiteX0" fmla="*/ 0 w 444837"/>
                <a:gd name="connsiteY0" fmla="*/ 0 h 693683"/>
                <a:gd name="connsiteX1" fmla="*/ 357352 w 444837"/>
                <a:gd name="connsiteY1" fmla="*/ 336331 h 693683"/>
                <a:gd name="connsiteX2" fmla="*/ 441434 w 444837"/>
                <a:gd name="connsiteY2" fmla="*/ 578069 h 693683"/>
                <a:gd name="connsiteX3" fmla="*/ 420414 w 444837"/>
                <a:gd name="connsiteY3" fmla="*/ 693683 h 693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837" h="693683">
                  <a:moveTo>
                    <a:pt x="0" y="0"/>
                  </a:moveTo>
                  <a:cubicBezTo>
                    <a:pt x="141890" y="119993"/>
                    <a:pt x="283780" y="239986"/>
                    <a:pt x="357352" y="336331"/>
                  </a:cubicBezTo>
                  <a:cubicBezTo>
                    <a:pt x="430924" y="432676"/>
                    <a:pt x="430924" y="518510"/>
                    <a:pt x="441434" y="578069"/>
                  </a:cubicBezTo>
                  <a:cubicBezTo>
                    <a:pt x="451944" y="637628"/>
                    <a:pt x="436179" y="665655"/>
                    <a:pt x="420414" y="69368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681655" y="6358759"/>
              <a:ext cx="956442" cy="233777"/>
            </a:xfrm>
            <a:custGeom>
              <a:avLst/>
              <a:gdLst>
                <a:gd name="connsiteX0" fmla="*/ 956442 w 956442"/>
                <a:gd name="connsiteY0" fmla="*/ 63062 h 233777"/>
                <a:gd name="connsiteX1" fmla="*/ 588579 w 956442"/>
                <a:gd name="connsiteY1" fmla="*/ 220717 h 233777"/>
                <a:gd name="connsiteX2" fmla="*/ 115614 w 956442"/>
                <a:gd name="connsiteY2" fmla="*/ 199696 h 233777"/>
                <a:gd name="connsiteX3" fmla="*/ 0 w 956442"/>
                <a:gd name="connsiteY3" fmla="*/ 0 h 233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442" h="233777">
                  <a:moveTo>
                    <a:pt x="956442" y="63062"/>
                  </a:moveTo>
                  <a:cubicBezTo>
                    <a:pt x="842579" y="130503"/>
                    <a:pt x="728717" y="197945"/>
                    <a:pt x="588579" y="220717"/>
                  </a:cubicBezTo>
                  <a:cubicBezTo>
                    <a:pt x="448441" y="243489"/>
                    <a:pt x="213711" y="236482"/>
                    <a:pt x="115614" y="199696"/>
                  </a:cubicBezTo>
                  <a:cubicBezTo>
                    <a:pt x="17517" y="162910"/>
                    <a:pt x="8758" y="81455"/>
                    <a:pt x="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541183" y="5334792"/>
              <a:ext cx="319148" cy="729677"/>
            </a:xfrm>
            <a:custGeom>
              <a:avLst/>
              <a:gdLst>
                <a:gd name="connsiteX0" fmla="*/ 77410 w 319148"/>
                <a:gd name="connsiteY0" fmla="*/ 729677 h 729677"/>
                <a:gd name="connsiteX1" fmla="*/ 3838 w 319148"/>
                <a:gd name="connsiteY1" fmla="*/ 372325 h 729677"/>
                <a:gd name="connsiteX2" fmla="*/ 182514 w 319148"/>
                <a:gd name="connsiteY2" fmla="*/ 35994 h 729677"/>
                <a:gd name="connsiteX3" fmla="*/ 319148 w 319148"/>
                <a:gd name="connsiteY3" fmla="*/ 25484 h 729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148" h="729677">
                  <a:moveTo>
                    <a:pt x="77410" y="729677"/>
                  </a:moveTo>
                  <a:cubicBezTo>
                    <a:pt x="31865" y="608808"/>
                    <a:pt x="-13679" y="487939"/>
                    <a:pt x="3838" y="372325"/>
                  </a:cubicBezTo>
                  <a:cubicBezTo>
                    <a:pt x="21355" y="256711"/>
                    <a:pt x="129962" y="93801"/>
                    <a:pt x="182514" y="35994"/>
                  </a:cubicBezTo>
                  <a:cubicBezTo>
                    <a:pt x="235066" y="-21813"/>
                    <a:pt x="277107" y="1835"/>
                    <a:pt x="319148" y="2548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134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robotics-pic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352800"/>
            <a:ext cx="5410200" cy="352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gengh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5354638" cy="33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1875823"/>
            <a:ext cx="21972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Ghengis</a:t>
            </a:r>
          </a:p>
          <a:p>
            <a:r>
              <a:rPr lang="en-US" altLang="en-US"/>
              <a:t>(</a:t>
            </a:r>
            <a:r>
              <a:rPr lang="en-US" altLang="en-US" smtClean="0"/>
              <a:t>Rodney </a:t>
            </a:r>
            <a:r>
              <a:rPr lang="en-US" altLang="en-US"/>
              <a:t>Brooks, MIT)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88925" y="4151313"/>
            <a:ext cx="1238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simple</a:t>
            </a:r>
          </a:p>
          <a:p>
            <a:r>
              <a:rPr lang="en-US" altLang="en-US"/>
              <a:t>reactive</a:t>
            </a:r>
          </a:p>
          <a:p>
            <a:r>
              <a:rPr lang="en-US" altLang="en-US"/>
              <a:t>controllers</a:t>
            </a:r>
          </a:p>
        </p:txBody>
      </p:sp>
    </p:spTree>
    <p:extLst>
      <p:ext uri="{BB962C8B-B14F-4D97-AF65-F5344CB8AC3E}">
        <p14:creationId xmlns:p14="http://schemas.microsoft.com/office/powerpoint/2010/main" val="2811060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838200" y="179388"/>
            <a:ext cx="7315200" cy="3021012"/>
            <a:chOff x="528" y="113"/>
            <a:chExt cx="4608" cy="1903"/>
          </a:xfrm>
        </p:grpSpPr>
        <p:sp>
          <p:nvSpPr>
            <p:cNvPr id="9219" name="AutoShape 3"/>
            <p:cNvSpPr>
              <a:spLocks noChangeArrowheads="1"/>
            </p:cNvSpPr>
            <p:nvPr/>
          </p:nvSpPr>
          <p:spPr bwMode="auto">
            <a:xfrm>
              <a:off x="528" y="144"/>
              <a:ext cx="3744" cy="1872"/>
            </a:xfrm>
            <a:prstGeom prst="roundRect">
              <a:avLst>
                <a:gd name="adj" fmla="val 6088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576" y="113"/>
              <a:ext cx="17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  <a:sym typeface="Wingdings" panose="05000000000000000000" pitchFamily="2" charset="2"/>
                </a:rPr>
                <a:t>Simple Reflex Agent</a:t>
              </a:r>
            </a:p>
          </p:txBody>
        </p:sp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3456" y="240"/>
              <a:ext cx="5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  <a:sym typeface="Wingdings" panose="05000000000000000000" pitchFamily="2" charset="2"/>
                </a:rPr>
                <a:t>sensors</a:t>
              </a:r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4512" y="144"/>
              <a:ext cx="624" cy="1872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024" y="672"/>
              <a:ext cx="1008" cy="3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sym typeface="Wingdings" panose="05000000000000000000" pitchFamily="2" charset="2"/>
                </a:rPr>
                <a:t>What the world is like now</a:t>
              </a: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3888" y="4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024" y="1248"/>
              <a:ext cx="1008" cy="3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sym typeface="Wingdings" panose="05000000000000000000" pitchFamily="2" charset="2"/>
                </a:rPr>
                <a:t>What action I should do now</a:t>
              </a:r>
            </a:p>
          </p:txBody>
        </p:sp>
        <p:sp>
          <p:nvSpPr>
            <p:cNvPr id="9226" name="AutoShape 10"/>
            <p:cNvSpPr>
              <a:spLocks noChangeArrowheads="1"/>
            </p:cNvSpPr>
            <p:nvPr/>
          </p:nvSpPr>
          <p:spPr bwMode="auto">
            <a:xfrm>
              <a:off x="576" y="1296"/>
              <a:ext cx="1374" cy="2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altLang="en-US" sz="1400">
                  <a:latin typeface="Times New Roman" panose="02020603050405020304" pitchFamily="18" charset="0"/>
                  <a:sym typeface="Wingdings" panose="05000000000000000000" pitchFamily="2" charset="2"/>
                </a:rPr>
                <a:t>Condition - action rules</a:t>
              </a:r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1968" y="1440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3888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3408" y="1680"/>
              <a:ext cx="7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Times New Roman" panose="02020603050405020304" pitchFamily="18" charset="0"/>
                  <a:sym typeface="Wingdings" panose="05000000000000000000" pitchFamily="2" charset="2"/>
                </a:rPr>
                <a:t>effectors</a:t>
              </a:r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3888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 rot="5400000">
              <a:off x="4258" y="974"/>
              <a:ext cx="9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 New Roman" panose="02020603050405020304" pitchFamily="18" charset="0"/>
                  <a:sym typeface="Wingdings" panose="05000000000000000000" pitchFamily="2" charset="2"/>
                </a:rPr>
                <a:t>Environment</a:t>
              </a:r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 flipH="1">
              <a:off x="4032" y="38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4128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838200" y="3352800"/>
            <a:ext cx="7391400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function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SIMPLE-REFLEX-AGENT(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percept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 </a:t>
            </a:r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returns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action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static: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, a set of condition-action rules</a:t>
            </a:r>
          </a:p>
          <a:p>
            <a:endParaRPr lang="en-US" altLang="en-US" sz="10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INTERPRET-INPUT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percept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 RULE-MATCH (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state,rules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action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 RULE-ACTION [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rule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</a:p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en-US" sz="2000" b="1">
                <a:latin typeface="Times New Roman" panose="02020603050405020304" pitchFamily="18" charset="0"/>
                <a:sym typeface="Wingdings" panose="05000000000000000000" pitchFamily="2" charset="2"/>
              </a:rPr>
              <a:t>return</a:t>
            </a:r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000" i="1">
                <a:latin typeface="Times New Roman" panose="02020603050405020304" pitchFamily="18" charset="0"/>
                <a:sym typeface="Wingdings" panose="05000000000000000000" pitchFamily="2" charset="2"/>
              </a:rPr>
              <a:t>action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838200" y="5562600"/>
            <a:ext cx="73914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A simple reflex agent works by finding a rule whose condition matches the current situation (as defined by the percept) and then doing the action associated with that rule.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65125" y="45862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0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715000" y="4343400"/>
            <a:ext cx="24368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solidFill>
                  <a:srgbClr val="FF2727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Stop after First match.</a:t>
            </a:r>
          </a:p>
          <a:p>
            <a:r>
              <a:rPr lang="en-US" altLang="en-US" sz="1600">
                <a:solidFill>
                  <a:srgbClr val="FF2727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Rules should be prioritized.</a:t>
            </a: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V="1">
            <a:off x="50292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3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1393</Words>
  <Application>Microsoft Office PowerPoint</Application>
  <PresentationFormat>On-screen Show (4:3)</PresentationFormat>
  <Paragraphs>242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Intelligent Agents (Ch. 2)</vt:lpstr>
      <vt:lpstr>Characteristics of Agents</vt:lpstr>
      <vt:lpstr>PowerPoint Presentation</vt:lpstr>
      <vt:lpstr>PowerPoint Presentation</vt:lpstr>
      <vt:lpstr>Rational behavior (rationality)</vt:lpstr>
      <vt:lpstr>Task Environments</vt:lpstr>
      <vt:lpstr>Agent Architectures</vt:lpstr>
      <vt:lpstr>PowerPoint Presentation</vt:lpstr>
      <vt:lpstr>PowerPoint Presentation</vt:lpstr>
      <vt:lpstr>Agent Architectures</vt:lpstr>
      <vt:lpstr>Agent Architectures</vt:lpstr>
      <vt:lpstr>Model-based agent</vt:lpstr>
      <vt:lpstr>Agent Architectures</vt:lpstr>
      <vt:lpstr>Agent Architectures</vt:lpstr>
      <vt:lpstr>Goal-based agents</vt:lpstr>
      <vt:lpstr>Agent Architectures</vt:lpstr>
      <vt:lpstr>Market-based methods for Multi-Agent Systems</vt:lpstr>
      <vt:lpstr>Methods for Collaborative Agents </vt:lpstr>
      <vt:lpstr>Agent Architectures</vt:lpstr>
      <vt:lpstr>Markov Decision Problems (MDPs)</vt:lpstr>
      <vt:lpstr>PowerPoint Presentation</vt:lpstr>
      <vt:lpstr>PowerPoint Presentation</vt:lpstr>
      <vt:lpstr>Monte Carlo Methods</vt:lpstr>
      <vt:lpstr>PowerPoint Presentation</vt:lpstr>
      <vt:lpstr>Racetrack (another example that can be modeled and solved as an MDP)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Tom</cp:lastModifiedBy>
  <cp:revision>96</cp:revision>
  <dcterms:created xsi:type="dcterms:W3CDTF">2016-09-25T13:26:23Z</dcterms:created>
  <dcterms:modified xsi:type="dcterms:W3CDTF">2018-11-27T21:44:38Z</dcterms:modified>
</cp:coreProperties>
</file>