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3" r:id="rId3"/>
    <p:sldId id="267" r:id="rId4"/>
    <p:sldId id="268" r:id="rId5"/>
    <p:sldId id="269" r:id="rId6"/>
    <p:sldId id="272" r:id="rId7"/>
    <p:sldId id="270" r:id="rId8"/>
    <p:sldId id="271" r:id="rId9"/>
    <p:sldId id="273" r:id="rId10"/>
    <p:sldId id="274" r:id="rId11"/>
    <p:sldId id="275" r:id="rId12"/>
    <p:sldId id="276" r:id="rId13"/>
    <p:sldId id="27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3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F63A66-0D14-41A3-8A49-84510DD56095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53F3B7-9AEE-4C0D-BEF6-25E337A5E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44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8099D-FA02-4BAF-88F7-AE49000F8E00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B893-7A88-475C-AA55-A9BC639F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24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8099D-FA02-4BAF-88F7-AE49000F8E00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B893-7A88-475C-AA55-A9BC639F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617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8099D-FA02-4BAF-88F7-AE49000F8E00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B893-7A88-475C-AA55-A9BC639F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99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8099D-FA02-4BAF-88F7-AE49000F8E00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B893-7A88-475C-AA55-A9BC639F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15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8099D-FA02-4BAF-88F7-AE49000F8E00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B893-7A88-475C-AA55-A9BC639F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068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8099D-FA02-4BAF-88F7-AE49000F8E00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B893-7A88-475C-AA55-A9BC639F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00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8099D-FA02-4BAF-88F7-AE49000F8E00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B893-7A88-475C-AA55-A9BC639F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578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8099D-FA02-4BAF-88F7-AE49000F8E00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B893-7A88-475C-AA55-A9BC639F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916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8099D-FA02-4BAF-88F7-AE49000F8E00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B893-7A88-475C-AA55-A9BC639F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817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8099D-FA02-4BAF-88F7-AE49000F8E00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B893-7A88-475C-AA55-A9BC639F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29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8099D-FA02-4BAF-88F7-AE49000F8E00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B893-7A88-475C-AA55-A9BC639F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317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8099D-FA02-4BAF-88F7-AE49000F8E00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6B893-7A88-475C-AA55-A9BC639F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09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06" t="27083" r="8594" b="19792"/>
          <a:stretch>
            <a:fillRect/>
          </a:stretch>
        </p:blipFill>
        <p:spPr bwMode="auto">
          <a:xfrm>
            <a:off x="987810" y="68369"/>
            <a:ext cx="7536080" cy="4003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06" t="50694" r="8984" b="15557"/>
          <a:stretch/>
        </p:blipFill>
        <p:spPr bwMode="auto">
          <a:xfrm>
            <a:off x="992921" y="4123480"/>
            <a:ext cx="7478167" cy="2549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0575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14400"/>
            <a:ext cx="7886700" cy="5262563"/>
          </a:xfrm>
        </p:spPr>
        <p:txBody>
          <a:bodyPr/>
          <a:lstStyle/>
          <a:p>
            <a:r>
              <a:rPr lang="en-US" smtClean="0"/>
              <a:t>Input resolution</a:t>
            </a:r>
          </a:p>
          <a:p>
            <a:pPr lvl="1"/>
            <a:r>
              <a:rPr lang="en-US" smtClean="0"/>
              <a:t>always choose one of the clauses from the Input (KB or facts) - never resolve 2 derived clauses</a:t>
            </a:r>
          </a:p>
          <a:p>
            <a:pPr lvl="1"/>
            <a:r>
              <a:rPr lang="en-US" smtClean="0"/>
              <a:t>restricted space of proof trees with a "spine" (see next example)</a:t>
            </a:r>
          </a:p>
          <a:p>
            <a:pPr lvl="1"/>
            <a:r>
              <a:rPr lang="en-US" smtClean="0"/>
              <a:t>efficient, but not complete (except for Horn clause KBs)</a:t>
            </a:r>
          </a:p>
          <a:p>
            <a:endParaRPr lang="en-US" smtClean="0"/>
          </a:p>
          <a:p>
            <a:r>
              <a:rPr lang="en-US" smtClean="0"/>
              <a:t>Linear resolution</a:t>
            </a:r>
          </a:p>
          <a:p>
            <a:pPr lvl="1"/>
            <a:r>
              <a:rPr lang="en-US" smtClean="0"/>
              <a:t>a variant of Input resolution</a:t>
            </a:r>
          </a:p>
          <a:p>
            <a:pPr lvl="1"/>
            <a:r>
              <a:rPr lang="en-US" smtClean="0"/>
              <a:t>allow clauses to be resolved if one of them is in Input, or if one is an ancestor of the other</a:t>
            </a:r>
          </a:p>
          <a:p>
            <a:pPr lvl="1"/>
            <a:r>
              <a:rPr lang="en-US" smtClean="0"/>
              <a:t>complete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967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10856" r="13798" b="11482"/>
          <a:stretch/>
        </p:blipFill>
        <p:spPr>
          <a:xfrm>
            <a:off x="0" y="242305"/>
            <a:ext cx="9144000" cy="63485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6003" y="2066944"/>
            <a:ext cx="10249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sentences</a:t>
            </a:r>
          </a:p>
          <a:p>
            <a:r>
              <a:rPr lang="en-US" sz="1600"/>
              <a:t>converted</a:t>
            </a:r>
          </a:p>
          <a:p>
            <a:r>
              <a:rPr lang="en-US" sz="1600"/>
              <a:t>to CNF</a:t>
            </a:r>
          </a:p>
        </p:txBody>
      </p:sp>
    </p:spTree>
    <p:extLst>
      <p:ext uri="{BB962C8B-B14F-4D97-AF65-F5344CB8AC3E}">
        <p14:creationId xmlns:p14="http://schemas.microsoft.com/office/powerpoint/2010/main" val="2638287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Completeness of Resolution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9780" y="1501316"/>
            <a:ext cx="8186054" cy="3263504"/>
          </a:xfrm>
        </p:spPr>
        <p:txBody>
          <a:bodyPr/>
          <a:lstStyle/>
          <a:p>
            <a:r>
              <a:rPr lang="en-US" smtClean="0"/>
              <a:t>Recall that Reso in Prop Logic is complete - because of Ground Resolution Theorem:</a:t>
            </a:r>
          </a:p>
          <a:p>
            <a:pPr lvl="1"/>
            <a:r>
              <a:rPr lang="en-US" smtClean="0"/>
              <a:t>If a set of Prop clauses S is unsatisfiable, the empty clause is in the Resolution Closure, so there exists a finite sequence of resolution steps that will generate □ </a:t>
            </a:r>
          </a:p>
          <a:p>
            <a:r>
              <a:rPr lang="en-US" smtClean="0"/>
              <a:t>To prove this for FOL, we need to take unification into account (for variables)</a:t>
            </a:r>
          </a:p>
          <a:p>
            <a:r>
              <a:rPr lang="en-US" smtClean="0"/>
              <a:t>Herbrand's Theorem: </a:t>
            </a:r>
          </a:p>
          <a:p>
            <a:pPr lvl="1"/>
            <a:r>
              <a:rPr lang="en-US" smtClean="0"/>
              <a:t>If a set of FOL clauses S is unsatisfiable, then there exists a finite set of </a:t>
            </a:r>
            <a:r>
              <a:rPr lang="en-US" u="sng" smtClean="0"/>
              <a:t>ground instances </a:t>
            </a:r>
            <a:r>
              <a:rPr lang="en-US" smtClean="0"/>
              <a:t>that is unsatisfiable</a:t>
            </a:r>
          </a:p>
          <a:p>
            <a:r>
              <a:rPr lang="en-US" smtClean="0"/>
              <a:t>combine this with the Ground Resolution Theorem and the Lifting Lemma to show that </a:t>
            </a:r>
            <a:r>
              <a:rPr lang="en-US"/>
              <a:t>□ </a:t>
            </a:r>
            <a:r>
              <a:rPr lang="en-US" smtClean="0"/>
              <a:t>can be derive from the original clauses S (with variables)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263263" y="3903803"/>
            <a:ext cx="3887218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/>
              <a:t>for example: think of converting </a:t>
            </a:r>
          </a:p>
          <a:p>
            <a:r>
              <a:rPr lang="en-US" sz="1600" i="1">
                <a:sym typeface="Symbol" panose="05050102010706020507" pitchFamily="18" charset="2"/>
              </a:rPr>
              <a:t>x missle(x) </a:t>
            </a:r>
            <a:r>
              <a:rPr lang="en-US" sz="1600">
                <a:sym typeface="Symbol" panose="05050102010706020507" pitchFamily="18" charset="2"/>
              </a:rPr>
              <a:t>and</a:t>
            </a:r>
            <a:r>
              <a:rPr lang="en-US" sz="1600" i="1">
                <a:sym typeface="Symbol" panose="05050102010706020507" pitchFamily="18" charset="2"/>
              </a:rPr>
              <a:t> y ¬missile(y)Vweapon(y)</a:t>
            </a:r>
          </a:p>
          <a:p>
            <a:r>
              <a:rPr lang="en-US" sz="1600"/>
              <a:t>to </a:t>
            </a:r>
            <a:r>
              <a:rPr lang="en-US" sz="1600" i="1"/>
              <a:t>missile(m</a:t>
            </a:r>
            <a:r>
              <a:rPr lang="en-US" sz="1600" i="1" baseline="-25000"/>
              <a:t>1</a:t>
            </a:r>
            <a:r>
              <a:rPr lang="en-US" sz="1600" i="1"/>
              <a:t>) </a:t>
            </a:r>
            <a:r>
              <a:rPr lang="en-US" sz="1600">
                <a:sym typeface="Symbol" panose="05050102010706020507" pitchFamily="18" charset="2"/>
              </a:rPr>
              <a:t>and</a:t>
            </a:r>
            <a:r>
              <a:rPr lang="en-US" sz="1600" i="1">
                <a:sym typeface="Symbol" panose="05050102010706020507" pitchFamily="18" charset="2"/>
              </a:rPr>
              <a:t> ¬missile(m</a:t>
            </a:r>
            <a:r>
              <a:rPr lang="en-US" sz="1600" i="1" baseline="-25000"/>
              <a:t>1</a:t>
            </a:r>
            <a:r>
              <a:rPr lang="en-US" sz="1600" i="1">
                <a:sym typeface="Symbol" panose="05050102010706020507" pitchFamily="18" charset="2"/>
              </a:rPr>
              <a:t>)Vweapon(m</a:t>
            </a:r>
            <a:r>
              <a:rPr lang="en-US" sz="1600" i="1" baseline="-25000"/>
              <a:t>1</a:t>
            </a:r>
            <a:r>
              <a:rPr lang="en-US" sz="1600" i="1">
                <a:sym typeface="Symbol" panose="05050102010706020507" pitchFamily="18" charset="2"/>
              </a:rPr>
              <a:t>)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393324" y="4351283"/>
            <a:ext cx="809297" cy="8303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336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Complexity of Resolution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Recall that showing entailment by Resolution Refutation proofs in Prop Logical is NP-complete</a:t>
            </a:r>
          </a:p>
          <a:p>
            <a:r>
              <a:rPr lang="en-US" smtClean="0"/>
              <a:t>FOL is only semi-decidable</a:t>
            </a:r>
          </a:p>
          <a:p>
            <a:pPr lvl="1"/>
            <a:r>
              <a:rPr lang="en-US" smtClean="0"/>
              <a:t>if entailed (</a:t>
            </a:r>
            <a:r>
              <a:rPr lang="en-US" smtClean="0">
                <a:latin typeface="Symbol" panose="05050102010706020507" pitchFamily="18" charset="2"/>
              </a:rPr>
              <a:t>a</a:t>
            </a:r>
            <a:r>
              <a:rPr lang="en-US" smtClean="0"/>
              <a:t>|= </a:t>
            </a:r>
            <a:r>
              <a:rPr lang="en-US">
                <a:latin typeface="Symbol" panose="05050102010706020507" pitchFamily="18" charset="2"/>
              </a:rPr>
              <a:t>b </a:t>
            </a:r>
            <a:r>
              <a:rPr lang="en-US" smtClean="0"/>
              <a:t>), we could prove it (in theory)</a:t>
            </a:r>
          </a:p>
          <a:p>
            <a:pPr lvl="1"/>
            <a:r>
              <a:rPr lang="en-US" smtClean="0"/>
              <a:t>complexity could be much worse than NP-complete</a:t>
            </a:r>
          </a:p>
          <a:p>
            <a:pPr lvl="1"/>
            <a:r>
              <a:rPr lang="en-US" smtClean="0"/>
              <a:t>if </a:t>
            </a:r>
            <a:r>
              <a:rPr lang="en-US" smtClean="0">
                <a:latin typeface="Symbol" panose="05050102010706020507" pitchFamily="18" charset="2"/>
              </a:rPr>
              <a:t>b </a:t>
            </a:r>
            <a:r>
              <a:rPr lang="en-US" smtClean="0"/>
              <a:t>is not entailed, cannot guarantee we can prove it</a:t>
            </a:r>
          </a:p>
          <a:p>
            <a:pPr lvl="1"/>
            <a:r>
              <a:rPr lang="en-US" smtClean="0"/>
              <a:t>because of </a:t>
            </a:r>
            <a:r>
              <a:rPr lang="en-US" i="1" smtClean="0"/>
              <a:t>Gödel's Incompleteness Theorem</a:t>
            </a:r>
            <a:endParaRPr lang="en-US" i="1"/>
          </a:p>
        </p:txBody>
      </p:sp>
    </p:spTree>
    <p:extLst>
      <p:ext uri="{BB962C8B-B14F-4D97-AF65-F5344CB8AC3E}">
        <p14:creationId xmlns:p14="http://schemas.microsoft.com/office/powerpoint/2010/main" val="1480816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29" y="1580417"/>
            <a:ext cx="8834364" cy="2655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327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670" y="185745"/>
            <a:ext cx="7886700" cy="442569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It is a crime for an American to sell weapons to a hostile nation.</a:t>
            </a:r>
          </a:p>
          <a:p>
            <a:pPr marL="347654" indent="0">
              <a:buNone/>
            </a:pP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1. </a:t>
            </a:r>
            <a:r>
              <a:rPr 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X,Y,Z </a:t>
            </a:r>
            <a:r>
              <a:rPr lang="en-US" i="1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american</a:t>
            </a:r>
            <a:r>
              <a:rPr 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(X)weapon(Y)hostile(Z)sells(X,Y,Z)criminal(X)</a:t>
            </a:r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dirty="0" err="1" smtClean="0"/>
              <a:t>Nono</a:t>
            </a:r>
            <a:r>
              <a:rPr lang="en-US" dirty="0" smtClean="0"/>
              <a:t> has some missiles.</a:t>
            </a:r>
          </a:p>
          <a:p>
            <a:pPr marL="347654" indent="0">
              <a:buNone/>
            </a:pP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2. </a:t>
            </a:r>
            <a:r>
              <a:rPr 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B owns(</a:t>
            </a:r>
            <a:r>
              <a:rPr lang="en-US" i="1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nono,B</a:t>
            </a:r>
            <a:r>
              <a:rPr 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)missile(B)</a:t>
            </a:r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All of </a:t>
            </a:r>
            <a:r>
              <a:rPr lang="en-US" dirty="0" err="1" smtClean="0"/>
              <a:t>Nono’s</a:t>
            </a:r>
            <a:r>
              <a:rPr lang="en-US" dirty="0" smtClean="0"/>
              <a:t> missiles were sold to it by Colonel West.</a:t>
            </a:r>
          </a:p>
          <a:p>
            <a:pPr marL="347654" indent="0">
              <a:buNone/>
            </a:pP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3. </a:t>
            </a:r>
            <a:r>
              <a:rPr 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C owns(</a:t>
            </a:r>
            <a:r>
              <a:rPr lang="en-US" i="1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nono,C</a:t>
            </a:r>
            <a:r>
              <a:rPr 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)missile(C)sells(</a:t>
            </a:r>
            <a:r>
              <a:rPr lang="en-US" i="1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west,C,nono</a:t>
            </a:r>
            <a:r>
              <a:rPr 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Missiles are weapons.</a:t>
            </a:r>
          </a:p>
          <a:p>
            <a:pPr marL="347654" indent="0">
              <a:buNone/>
            </a:pP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4. </a:t>
            </a:r>
            <a:r>
              <a:rPr lang="en-US" i="1" dirty="0">
                <a:solidFill>
                  <a:srgbClr val="FF0000"/>
                </a:solidFill>
                <a:sym typeface="Symbol" panose="05050102010706020507" pitchFamily="18" charset="2"/>
              </a:rPr>
              <a:t>D</a:t>
            </a:r>
            <a:r>
              <a:rPr 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 missile(D)weapon(D)</a:t>
            </a:r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An enemy of America counts as “hostile”.</a:t>
            </a:r>
          </a:p>
          <a:p>
            <a:pPr marL="347654" indent="0">
              <a:buNone/>
            </a:pP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5. </a:t>
            </a:r>
            <a:r>
              <a:rPr lang="en-US" i="1" dirty="0">
                <a:solidFill>
                  <a:srgbClr val="FF0000"/>
                </a:solidFill>
                <a:sym typeface="Symbol" panose="05050102010706020507" pitchFamily="18" charset="2"/>
              </a:rPr>
              <a:t>E</a:t>
            </a:r>
            <a:r>
              <a:rPr 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 enemy(</a:t>
            </a:r>
            <a:r>
              <a:rPr lang="en-US" i="1" dirty="0" err="1">
                <a:solidFill>
                  <a:srgbClr val="FF0000"/>
                </a:solidFill>
                <a:sym typeface="Symbol" panose="05050102010706020507" pitchFamily="18" charset="2"/>
              </a:rPr>
              <a:t>E</a:t>
            </a:r>
            <a:r>
              <a:rPr lang="en-US" i="1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,america</a:t>
            </a:r>
            <a:r>
              <a:rPr 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)hostile(E)</a:t>
            </a:r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The country </a:t>
            </a:r>
            <a:r>
              <a:rPr lang="en-US" dirty="0" err="1" smtClean="0"/>
              <a:t>Nono</a:t>
            </a:r>
            <a:r>
              <a:rPr lang="en-US" dirty="0" smtClean="0"/>
              <a:t> is an enemy of America.</a:t>
            </a:r>
          </a:p>
          <a:p>
            <a:pPr marL="347654" indent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6. enemy(</a:t>
            </a:r>
            <a:r>
              <a:rPr lang="en-US" i="1" dirty="0" err="1" smtClean="0">
                <a:solidFill>
                  <a:srgbClr val="FF0000"/>
                </a:solidFill>
              </a:rPr>
              <a:t>nono,america</a:t>
            </a:r>
            <a:r>
              <a:rPr lang="en-US" i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dirty="0" smtClean="0"/>
              <a:t>Colonel West is an American.</a:t>
            </a:r>
          </a:p>
          <a:p>
            <a:pPr marL="347654" indent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7. </a:t>
            </a:r>
            <a:r>
              <a:rPr lang="en-US" i="1" dirty="0" err="1" smtClean="0">
                <a:solidFill>
                  <a:srgbClr val="FF0000"/>
                </a:solidFill>
              </a:rPr>
              <a:t>american</a:t>
            </a:r>
            <a:r>
              <a:rPr lang="en-US" i="1" dirty="0" smtClean="0">
                <a:solidFill>
                  <a:srgbClr val="FF0000"/>
                </a:solidFill>
              </a:rPr>
              <a:t>(west)</a:t>
            </a:r>
          </a:p>
        </p:txBody>
      </p:sp>
    </p:spTree>
    <p:extLst>
      <p:ext uri="{BB962C8B-B14F-4D97-AF65-F5344CB8AC3E}">
        <p14:creationId xmlns:p14="http://schemas.microsoft.com/office/powerpoint/2010/main" val="4000297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Deduction proof in FOL (with unifiers)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91559"/>
            <a:ext cx="8515350" cy="40854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8. </a:t>
            </a:r>
            <a:r>
              <a:rPr lang="en-US" sz="2400" i="1" dirty="0" smtClean="0">
                <a:solidFill>
                  <a:srgbClr val="FF0000"/>
                </a:solidFill>
              </a:rPr>
              <a:t>hostile(</a:t>
            </a:r>
            <a:r>
              <a:rPr lang="en-US" sz="2400" i="1" dirty="0" err="1" smtClean="0">
                <a:solidFill>
                  <a:srgbClr val="FF0000"/>
                </a:solidFill>
              </a:rPr>
              <a:t>nono</a:t>
            </a:r>
            <a:r>
              <a:rPr lang="en-US" sz="2400" i="1" dirty="0" smtClean="0">
                <a:solidFill>
                  <a:srgbClr val="FF0000"/>
                </a:solidFill>
              </a:rPr>
              <a:t>)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[MP,5,6] </a:t>
            </a:r>
            <a:r>
              <a:rPr lang="en-US" sz="2400" dirty="0" smtClean="0">
                <a:sym typeface="Symbol" panose="05050102010706020507" pitchFamily="18" charset="2"/>
              </a:rPr>
              <a:t>={E/</a:t>
            </a:r>
            <a:r>
              <a:rPr lang="en-US" sz="2400" dirty="0" err="1" smtClean="0">
                <a:sym typeface="Symbol" panose="05050102010706020507" pitchFamily="18" charset="2"/>
              </a:rPr>
              <a:t>nono</a:t>
            </a:r>
            <a:r>
              <a:rPr lang="en-US" sz="2400" dirty="0" smtClean="0">
                <a:sym typeface="Symbol" panose="05050102010706020507" pitchFamily="18" charset="2"/>
              </a:rPr>
              <a:t>}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9. </a:t>
            </a:r>
            <a:r>
              <a:rPr lang="en-US" sz="2400" i="1" dirty="0">
                <a:sym typeface="Symbol" panose="05050102010706020507" pitchFamily="18" charset="2"/>
              </a:rPr>
              <a:t>owns(nono,m</a:t>
            </a:r>
            <a:r>
              <a:rPr lang="en-US" sz="2400" i="1" baseline="-25000" dirty="0"/>
              <a:t>1</a:t>
            </a:r>
            <a:r>
              <a:rPr lang="en-US" sz="2400" i="1" dirty="0" smtClean="0">
                <a:sym typeface="Symbol" panose="05050102010706020507" pitchFamily="18" charset="2"/>
              </a:rPr>
              <a:t>)</a:t>
            </a:r>
            <a:r>
              <a:rPr lang="en-US" sz="2400" i="1" dirty="0" smtClean="0"/>
              <a:t>missile(</a:t>
            </a:r>
            <a:r>
              <a:rPr lang="en-US" sz="2400" i="1" dirty="0">
                <a:sym typeface="Symbol" panose="05050102010706020507" pitchFamily="18" charset="2"/>
              </a:rPr>
              <a:t>m</a:t>
            </a:r>
            <a:r>
              <a:rPr lang="en-US" sz="2400" i="1" baseline="-25000" dirty="0"/>
              <a:t>1</a:t>
            </a:r>
            <a:r>
              <a:rPr lang="en-US" sz="2400" i="1" dirty="0" smtClean="0"/>
              <a:t>)</a:t>
            </a:r>
            <a:r>
              <a:rPr lang="en-US" sz="2400" i="1" dirty="0" smtClean="0">
                <a:sym typeface="Symbol" panose="05050102010706020507" pitchFamily="18" charset="2"/>
              </a:rPr>
              <a:t> </a:t>
            </a:r>
            <a:r>
              <a:rPr lang="en-US" sz="2400" dirty="0" smtClean="0">
                <a:sym typeface="Symbol" panose="05050102010706020507" pitchFamily="18" charset="2"/>
              </a:rPr>
              <a:t>[</a:t>
            </a:r>
            <a:r>
              <a:rPr lang="en-US" sz="2400" dirty="0" err="1" smtClean="0">
                <a:sym typeface="Symbol" panose="05050102010706020507" pitchFamily="18" charset="2"/>
              </a:rPr>
              <a:t>ExInst</a:t>
            </a:r>
            <a:r>
              <a:rPr lang="en-US" sz="2400" dirty="0" smtClean="0"/>
              <a:t> ,2] </a:t>
            </a:r>
            <a:r>
              <a:rPr lang="en-US" sz="2400" dirty="0" smtClean="0">
                <a:sym typeface="Symbol" panose="05050102010706020507" pitchFamily="18" charset="2"/>
              </a:rPr>
              <a:t>={B/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} </a:t>
            </a:r>
            <a:r>
              <a:rPr lang="en-US" sz="2400" dirty="0" err="1" smtClean="0"/>
              <a:t>skolem</a:t>
            </a:r>
            <a:r>
              <a:rPr lang="en-US" sz="2400" dirty="0" smtClean="0"/>
              <a:t> constant</a:t>
            </a:r>
          </a:p>
          <a:p>
            <a:pPr marL="0" indent="0">
              <a:buNone/>
            </a:pPr>
            <a:r>
              <a:rPr lang="en-US" sz="2400" dirty="0" smtClean="0"/>
              <a:t>10. </a:t>
            </a:r>
            <a:r>
              <a:rPr lang="en-US" sz="2400" i="1" dirty="0" smtClean="0"/>
              <a:t>missile(</a:t>
            </a:r>
            <a:r>
              <a:rPr lang="en-US" sz="2400" i="1" dirty="0" smtClean="0">
                <a:sym typeface="Symbol" panose="05050102010706020507" pitchFamily="18" charset="2"/>
              </a:rPr>
              <a:t>m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)</a:t>
            </a:r>
            <a:r>
              <a:rPr lang="en-US" sz="2400" dirty="0" smtClean="0"/>
              <a:t> [AndElim,9]</a:t>
            </a:r>
          </a:p>
          <a:p>
            <a:pPr marL="0" indent="0">
              <a:buNone/>
            </a:pPr>
            <a:r>
              <a:rPr lang="en-US" sz="2400" dirty="0" smtClean="0"/>
              <a:t>11. </a:t>
            </a:r>
            <a:r>
              <a:rPr lang="en-US" sz="2400" i="1" dirty="0" smtClean="0">
                <a:solidFill>
                  <a:srgbClr val="FF0000"/>
                </a:solidFill>
              </a:rPr>
              <a:t>weapon(</a:t>
            </a:r>
            <a:r>
              <a:rPr lang="en-US" sz="2400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m</a:t>
            </a:r>
            <a:r>
              <a:rPr lang="en-US" sz="2400" i="1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i="1" dirty="0" smtClean="0">
                <a:solidFill>
                  <a:srgbClr val="FF0000"/>
                </a:solidFill>
              </a:rPr>
              <a:t>)</a:t>
            </a:r>
            <a:r>
              <a:rPr lang="en-US" sz="2400" i="1" dirty="0" smtClean="0"/>
              <a:t> </a:t>
            </a:r>
            <a:r>
              <a:rPr lang="en-US" sz="2400" dirty="0" smtClean="0"/>
              <a:t>[MP, 10,4] </a:t>
            </a:r>
            <a:r>
              <a:rPr lang="en-US" sz="2400" dirty="0">
                <a:sym typeface="Symbol" panose="05050102010706020507" pitchFamily="18" charset="2"/>
              </a:rPr>
              <a:t></a:t>
            </a:r>
            <a:r>
              <a:rPr lang="en-US" sz="2400" dirty="0" smtClean="0">
                <a:sym typeface="Symbol" panose="05050102010706020507" pitchFamily="18" charset="2"/>
              </a:rPr>
              <a:t>={D/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1</a:t>
            </a:r>
            <a:r>
              <a:rPr lang="en-US" sz="2400" dirty="0"/>
              <a:t>}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12. </a:t>
            </a:r>
            <a:r>
              <a:rPr lang="en-US" sz="2400" i="1" dirty="0" smtClean="0">
                <a:solidFill>
                  <a:srgbClr val="FF0000"/>
                </a:solidFill>
              </a:rPr>
              <a:t>sells(west,</a:t>
            </a:r>
            <a:r>
              <a:rPr lang="en-US" sz="2400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m</a:t>
            </a:r>
            <a:r>
              <a:rPr lang="en-US" sz="2400" i="1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i="1" dirty="0" smtClean="0">
                <a:solidFill>
                  <a:srgbClr val="FF0000"/>
                </a:solidFill>
              </a:rPr>
              <a:t>,nono)</a:t>
            </a:r>
            <a:r>
              <a:rPr lang="en-US" sz="2400" i="1" dirty="0" smtClean="0"/>
              <a:t> </a:t>
            </a:r>
            <a:r>
              <a:rPr lang="en-US" sz="2400" dirty="0" smtClean="0"/>
              <a:t>[MP, 3,9]</a:t>
            </a:r>
            <a:r>
              <a:rPr lang="en-US" sz="2400" dirty="0">
                <a:sym typeface="Symbol" panose="05050102010706020507" pitchFamily="18" charset="2"/>
              </a:rPr>
              <a:t> ={C/</a:t>
            </a:r>
            <a:r>
              <a:rPr lang="en-US" sz="2400" dirty="0"/>
              <a:t>m</a:t>
            </a:r>
            <a:r>
              <a:rPr lang="en-US" sz="2400" baseline="-25000" dirty="0"/>
              <a:t>1</a:t>
            </a:r>
            <a:r>
              <a:rPr lang="en-US" sz="2400" dirty="0"/>
              <a:t>} </a:t>
            </a:r>
          </a:p>
          <a:p>
            <a:pPr marL="0" indent="0">
              <a:buNone/>
            </a:pPr>
            <a:r>
              <a:rPr lang="en-US" sz="2400" dirty="0" smtClean="0"/>
              <a:t>13. </a:t>
            </a:r>
            <a:r>
              <a:rPr lang="en-US" sz="2400" i="1" u="sng" dirty="0" smtClean="0">
                <a:solidFill>
                  <a:srgbClr val="00B050"/>
                </a:solidFill>
              </a:rPr>
              <a:t>criminal(west) </a:t>
            </a:r>
            <a:r>
              <a:rPr lang="en-US" sz="2400" dirty="0" smtClean="0"/>
              <a:t>[MP,1,7,8,11,12]</a:t>
            </a:r>
            <a:r>
              <a:rPr lang="en-US" sz="2400" dirty="0" smtClean="0">
                <a:sym typeface="Symbol" panose="05050102010706020507" pitchFamily="18" charset="2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</a:t>
            </a:r>
            <a:r>
              <a:rPr lang="en-US" sz="2400" dirty="0" smtClean="0">
                <a:sym typeface="Symbol" panose="05050102010706020507" pitchFamily="18" charset="2"/>
              </a:rPr>
              <a:t>={X/</a:t>
            </a:r>
            <a:r>
              <a:rPr lang="en-US" sz="2400" dirty="0" err="1" smtClean="0">
                <a:sym typeface="Symbol" panose="05050102010706020507" pitchFamily="18" charset="2"/>
              </a:rPr>
              <a:t>west,Y</a:t>
            </a:r>
            <a:r>
              <a:rPr lang="en-US" sz="2400" dirty="0" smtClean="0">
                <a:sym typeface="Symbol" panose="05050102010706020507" pitchFamily="18" charset="2"/>
              </a:rPr>
              <a:t>/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,Z/</a:t>
            </a:r>
            <a:r>
              <a:rPr lang="en-US" sz="2400" dirty="0" err="1" smtClean="0"/>
              <a:t>nono</a:t>
            </a:r>
            <a:r>
              <a:rPr lang="en-US" sz="2400" dirty="0" smtClean="0"/>
              <a:t>} 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375812" y="5366929"/>
            <a:ext cx="68117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From previous page…</a:t>
            </a:r>
          </a:p>
          <a:p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1. </a:t>
            </a:r>
            <a:r>
              <a:rPr lang="en-US" i="1" dirty="0">
                <a:solidFill>
                  <a:srgbClr val="FF0000"/>
                </a:solidFill>
                <a:sym typeface="Symbol" panose="05050102010706020507" pitchFamily="18" charset="2"/>
              </a:rPr>
              <a:t>X,Y,Z </a:t>
            </a:r>
            <a:r>
              <a:rPr lang="en-US" i="1" dirty="0" err="1">
                <a:solidFill>
                  <a:srgbClr val="FF0000"/>
                </a:solidFill>
                <a:sym typeface="Symbol" panose="05050102010706020507" pitchFamily="18" charset="2"/>
              </a:rPr>
              <a:t>american</a:t>
            </a:r>
            <a:r>
              <a:rPr lang="en-US" i="1" dirty="0">
                <a:solidFill>
                  <a:srgbClr val="FF0000"/>
                </a:solidFill>
                <a:sym typeface="Symbol" panose="05050102010706020507" pitchFamily="18" charset="2"/>
              </a:rPr>
              <a:t>(X)weapon(Y)hostile(Z)sells(X,Y,Z)criminal(X)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53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Resolution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45932" y="1608083"/>
            <a:ext cx="6583582" cy="3881893"/>
          </a:xfrm>
        </p:spPr>
        <p:txBody>
          <a:bodyPr/>
          <a:lstStyle/>
          <a:p>
            <a:r>
              <a:rPr lang="en-US" smtClean="0"/>
              <a:t>generalized resolution - with unifiers</a:t>
            </a:r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t="20682" r="11575" b="22311"/>
          <a:stretch/>
        </p:blipFill>
        <p:spPr>
          <a:xfrm>
            <a:off x="205663" y="2245691"/>
            <a:ext cx="8342072" cy="4144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893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027" y="1954924"/>
            <a:ext cx="8724336" cy="3462505"/>
          </a:xfrm>
          <a:prstGeom prst="rect">
            <a:avLst/>
          </a:prstGeom>
        </p:spPr>
      </p:pic>
      <p:cxnSp>
        <p:nvCxnSpPr>
          <p:cNvPr id="9" name="Straight Arrow Connector 8"/>
          <p:cNvCxnSpPr>
            <a:stCxn id="11" idx="1"/>
          </p:cNvCxnSpPr>
          <p:nvPr/>
        </p:nvCxnSpPr>
        <p:spPr>
          <a:xfrm flipH="1">
            <a:off x="4099034" y="3844514"/>
            <a:ext cx="844056" cy="21247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238300" y="696373"/>
            <a:ext cx="417518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find a pair of clauses that are </a:t>
            </a:r>
            <a:r>
              <a:rPr lang="en-US" sz="2000" u="sng">
                <a:solidFill>
                  <a:srgbClr val="FF0000"/>
                </a:solidFill>
              </a:rPr>
              <a:t>unifiable</a:t>
            </a:r>
          </a:p>
          <a:p>
            <a:r>
              <a:rPr lang="en-US" sz="2000">
                <a:solidFill>
                  <a:srgbClr val="FF0000"/>
                </a:solidFill>
              </a:rPr>
              <a:t>e.g </a:t>
            </a:r>
            <a:r>
              <a:rPr lang="en-US" sz="2000" i="1">
                <a:solidFill>
                  <a:srgbClr val="FF0000"/>
                </a:solidFill>
              </a:rPr>
              <a:t>¬pineTree(P) v plant(P)</a:t>
            </a:r>
          </a:p>
          <a:p>
            <a:r>
              <a:rPr lang="en-US" sz="2000" i="1">
                <a:solidFill>
                  <a:srgbClr val="FF0000"/>
                </a:solidFill>
              </a:rPr>
              <a:t>       pineTree(christmasTree29)</a:t>
            </a:r>
          </a:p>
          <a:p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43090" y="3490571"/>
            <a:ext cx="38961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apply unifier </a:t>
            </a:r>
            <a:r>
              <a:rPr lang="en-US" sz="2000">
                <a:solidFill>
                  <a:srgbClr val="FF0000"/>
                </a:solidFill>
                <a:latin typeface="Symbol" panose="05050102010706020507" pitchFamily="18" charset="2"/>
              </a:rPr>
              <a:t>q</a:t>
            </a:r>
            <a:r>
              <a:rPr lang="en-US" sz="2000">
                <a:solidFill>
                  <a:srgbClr val="FF0000"/>
                </a:solidFill>
              </a:rPr>
              <a:t> to remaining literals:</a:t>
            </a:r>
          </a:p>
          <a:p>
            <a:r>
              <a:rPr lang="en-US" sz="2000">
                <a:solidFill>
                  <a:srgbClr val="FF0000"/>
                </a:solidFill>
              </a:rPr>
              <a:t>e.g. </a:t>
            </a:r>
            <a:r>
              <a:rPr lang="en-US" sz="2000" i="1">
                <a:solidFill>
                  <a:srgbClr val="FF0000"/>
                </a:solidFill>
              </a:rPr>
              <a:t>plant(christmasTree29)</a:t>
            </a:r>
          </a:p>
        </p:txBody>
      </p:sp>
      <p:cxnSp>
        <p:nvCxnSpPr>
          <p:cNvPr id="13" name="Straight Arrow Connector 12"/>
          <p:cNvCxnSpPr>
            <a:stCxn id="10" idx="1"/>
          </p:cNvCxnSpPr>
          <p:nvPr/>
        </p:nvCxnSpPr>
        <p:spPr>
          <a:xfrm flipH="1">
            <a:off x="3072372" y="1358093"/>
            <a:ext cx="1165928" cy="227759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8" idx="1"/>
          </p:cNvCxnSpPr>
          <p:nvPr/>
        </p:nvCxnSpPr>
        <p:spPr>
          <a:xfrm flipH="1">
            <a:off x="5664722" y="2530485"/>
            <a:ext cx="920968" cy="522356"/>
          </a:xfrm>
          <a:prstGeom prst="straightConnector1">
            <a:avLst/>
          </a:prstGeom>
          <a:ln w="254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585690" y="2176542"/>
            <a:ext cx="19650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00B0F0"/>
                </a:solidFill>
              </a:rPr>
              <a:t>don't forget to </a:t>
            </a:r>
          </a:p>
          <a:p>
            <a:r>
              <a:rPr lang="en-US" sz="2000">
                <a:solidFill>
                  <a:srgbClr val="00B0F0"/>
                </a:solidFill>
              </a:rPr>
              <a:t>negate the query</a:t>
            </a:r>
          </a:p>
        </p:txBody>
      </p:sp>
      <p:cxnSp>
        <p:nvCxnSpPr>
          <p:cNvPr id="19" name="Straight Arrow Connector 18"/>
          <p:cNvCxnSpPr>
            <a:stCxn id="21" idx="1"/>
          </p:cNvCxnSpPr>
          <p:nvPr/>
        </p:nvCxnSpPr>
        <p:spPr>
          <a:xfrm flipH="1" flipV="1">
            <a:off x="3758045" y="4427542"/>
            <a:ext cx="616650" cy="519605"/>
          </a:xfrm>
          <a:prstGeom prst="straightConnector1">
            <a:avLst/>
          </a:prstGeom>
          <a:ln w="254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74695" y="4593204"/>
            <a:ext cx="43315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00B0F0"/>
                </a:solidFill>
              </a:rPr>
              <a:t>termination: we are looking to generate</a:t>
            </a:r>
          </a:p>
          <a:p>
            <a:r>
              <a:rPr lang="en-US" sz="2000">
                <a:solidFill>
                  <a:srgbClr val="00B0F0"/>
                </a:solidFill>
              </a:rPr>
              <a:t>the empty clause</a:t>
            </a:r>
          </a:p>
        </p:txBody>
      </p:sp>
    </p:spTree>
    <p:extLst>
      <p:ext uri="{BB962C8B-B14F-4D97-AF65-F5344CB8AC3E}">
        <p14:creationId xmlns:p14="http://schemas.microsoft.com/office/powerpoint/2010/main" val="169249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4341"/>
            <a:ext cx="9144000" cy="4748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842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781" y="693682"/>
            <a:ext cx="8665982" cy="5510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648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Resolution Strategies (Search Heuristics)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515350" cy="4351338"/>
          </a:xfrm>
        </p:spPr>
        <p:txBody>
          <a:bodyPr/>
          <a:lstStyle/>
          <a:p>
            <a:r>
              <a:rPr lang="en-US" smtClean="0"/>
              <a:t>Unit preference </a:t>
            </a:r>
            <a:endParaRPr lang="en-US"/>
          </a:p>
          <a:p>
            <a:pPr lvl="1"/>
            <a:r>
              <a:rPr lang="en-US" smtClean="0"/>
              <a:t>choose pairs of clauses where one of them is a single literal </a:t>
            </a:r>
          </a:p>
          <a:p>
            <a:pPr lvl="1"/>
            <a:r>
              <a:rPr lang="en-US" smtClean="0"/>
              <a:t>why? because will reduce length of other clause</a:t>
            </a:r>
          </a:p>
          <a:p>
            <a:endParaRPr lang="en-US" smtClean="0"/>
          </a:p>
          <a:p>
            <a:r>
              <a:rPr lang="en-US" smtClean="0"/>
              <a:t>Set of Support</a:t>
            </a:r>
          </a:p>
          <a:p>
            <a:pPr lvl="1"/>
            <a:r>
              <a:rPr lang="en-US" smtClean="0"/>
              <a:t>initially identify a subset of clauses likely to contain the inconsistency (e.g. the negated query)</a:t>
            </a:r>
          </a:p>
          <a:p>
            <a:pPr lvl="1"/>
            <a:r>
              <a:rPr lang="en-US" smtClean="0"/>
              <a:t>with each iteration, choose one of the clauses from SOS, and add resolvent to SOS</a:t>
            </a:r>
          </a:p>
          <a:p>
            <a:pPr lvl="1"/>
            <a:r>
              <a:rPr lang="en-US" smtClean="0"/>
              <a:t>generates "goal-directed proofs", without deriving a lot of irrelevant conclusions from a large KB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913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647</Words>
  <Application>Microsoft Office PowerPoint</Application>
  <PresentationFormat>On-screen Show (4:3)</PresentationFormat>
  <Paragraphs>72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Office Theme</vt:lpstr>
      <vt:lpstr>PowerPoint Presentation</vt:lpstr>
      <vt:lpstr>PowerPoint Presentation</vt:lpstr>
      <vt:lpstr>PowerPoint Presentation</vt:lpstr>
      <vt:lpstr>Natural Deduction proof in FOL (with unifiers)</vt:lpstr>
      <vt:lpstr>Resolution</vt:lpstr>
      <vt:lpstr>PowerPoint Presentation</vt:lpstr>
      <vt:lpstr>PowerPoint Presentation</vt:lpstr>
      <vt:lpstr>PowerPoint Presentation</vt:lpstr>
      <vt:lpstr>Resolution Strategies (Search Heuristics)</vt:lpstr>
      <vt:lpstr>PowerPoint Presentation</vt:lpstr>
      <vt:lpstr>PowerPoint Presentation</vt:lpstr>
      <vt:lpstr>Completeness of Resolution</vt:lpstr>
      <vt:lpstr>Complexity of Resolution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</dc:creator>
  <cp:lastModifiedBy>Tom</cp:lastModifiedBy>
  <cp:revision>16</cp:revision>
  <dcterms:created xsi:type="dcterms:W3CDTF">2015-11-05T14:09:59Z</dcterms:created>
  <dcterms:modified xsi:type="dcterms:W3CDTF">2018-11-05T19:54:32Z</dcterms:modified>
</cp:coreProperties>
</file>